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2" r:id="rId1"/>
  </p:sldMasterIdLst>
  <p:notesMasterIdLst>
    <p:notesMasterId r:id="rId15"/>
  </p:notesMasterIdLst>
  <p:handoutMasterIdLst>
    <p:handoutMasterId r:id="rId16"/>
  </p:handoutMasterIdLst>
  <p:sldIdLst>
    <p:sldId id="651" r:id="rId2"/>
    <p:sldId id="715" r:id="rId3"/>
    <p:sldId id="687" r:id="rId4"/>
    <p:sldId id="700" r:id="rId5"/>
    <p:sldId id="698" r:id="rId6"/>
    <p:sldId id="703" r:id="rId7"/>
    <p:sldId id="704" r:id="rId8"/>
    <p:sldId id="710" r:id="rId9"/>
    <p:sldId id="706" r:id="rId10"/>
    <p:sldId id="708" r:id="rId11"/>
    <p:sldId id="717" r:id="rId12"/>
    <p:sldId id="711" r:id="rId13"/>
    <p:sldId id="707" r:id="rId14"/>
  </p:sldIdLst>
  <p:sldSz cx="12192000" cy="6858000"/>
  <p:notesSz cx="6888163" cy="10017125"/>
  <p:custDataLst>
    <p:tags r:id="rId17"/>
  </p:custDataLst>
  <p:defaultTextStyle>
    <a:defPPr>
      <a:defRPr lang="ru-RU"/>
    </a:defPPr>
    <a:lvl1pPr marL="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1pPr>
    <a:lvl2pPr marL="18649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2pPr>
    <a:lvl3pPr marL="372986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3pPr>
    <a:lvl4pPr marL="55948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4pPr>
    <a:lvl5pPr marL="74597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5pPr>
    <a:lvl6pPr marL="932466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6pPr>
    <a:lvl7pPr marL="1118960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7pPr>
    <a:lvl8pPr marL="1305453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8pPr>
    <a:lvl9pPr marL="1491947" algn="l" defTabSz="372986" rtl="0" eaLnBrk="1" latinLnBrk="0" hangingPunct="1">
      <a:defRPr sz="7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88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CEA417-210D-C451-1DEB-CB97BF9C1C90}" name="Kz Kairat" initials="KK" userId="4fa9e17644011324" providerId="Windows Live"/>
  <p188:author id="{0BD9D86C-D0DF-2DAA-D295-184D1DA97F96}" name="akku bakisheva" initials="ab" userId="akku bakisheva" providerId="None"/>
  <p188:author id="{0E97E47B-0CD2-53AD-F8AD-A6DE9A3F7619}" name="CSI KZ" initials="CK" userId="CSI KZ" providerId="None"/>
  <p188:author id="{6117B6B2-3E5F-4183-4E2E-5128466BDF8E}" name="Windows User" initials="WU [2]" userId="5c97aeb2b795e51f" providerId="Windows Live"/>
  <p188:author id="{4B5F2CB4-038A-3605-CC52-DADD327B16AB}" name="Windows User" initials="WU" userId="Windows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z Kairat" initials="KK" lastIdx="11" clrIdx="0">
    <p:extLst>
      <p:ext uri="{19B8F6BF-5375-455C-9EA6-DF929625EA0E}">
        <p15:presenceInfo xmlns:p15="http://schemas.microsoft.com/office/powerpoint/2012/main" userId="4fa9e17644011324" providerId="Windows Live"/>
      </p:ext>
    </p:extLst>
  </p:cmAuthor>
  <p:cmAuthor id="2" name="CSI KZ" initials="CK" lastIdx="6" clrIdx="1">
    <p:extLst>
      <p:ext uri="{19B8F6BF-5375-455C-9EA6-DF929625EA0E}">
        <p15:presenceInfo xmlns:p15="http://schemas.microsoft.com/office/powerpoint/2012/main" userId="CSI K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5C65"/>
    <a:srgbClr val="FCCCAA"/>
    <a:srgbClr val="FBB281"/>
    <a:srgbClr val="A7FFCF"/>
    <a:srgbClr val="B3686C"/>
    <a:srgbClr val="FAA062"/>
    <a:srgbClr val="E0E0E0"/>
    <a:srgbClr val="F99821"/>
    <a:srgbClr val="CF258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1010" autoAdjust="0"/>
    <p:restoredTop sz="96168" autoAdjust="0"/>
  </p:normalViewPr>
  <p:slideViewPr>
    <p:cSldViewPr snapToGrid="0">
      <p:cViewPr varScale="1">
        <p:scale>
          <a:sx n="115" d="100"/>
          <a:sy n="115" d="100"/>
        </p:scale>
        <p:origin x="1098" y="96"/>
      </p:cViewPr>
      <p:guideLst>
        <p:guide orient="horz" pos="2160"/>
        <p:guide pos="688"/>
        <p:guide orient="horz" pos="2296"/>
      </p:guideLst>
    </p:cSldViewPr>
  </p:slideViewPr>
  <p:outlineViewPr>
    <p:cViewPr>
      <p:scale>
        <a:sx n="33" d="100"/>
        <a:sy n="33" d="100"/>
      </p:scale>
      <p:origin x="0" y="-46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13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r">
              <a:defRPr sz="1200"/>
            </a:lvl1pPr>
          </a:lstStyle>
          <a:p>
            <a:fld id="{AE548275-EB7F-4ED2-B9BC-966B5A869E14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3"/>
          </p:nvPr>
        </p:nvSpPr>
        <p:spPr>
          <a:xfrm>
            <a:off x="3901700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r">
              <a:defRPr sz="1200"/>
            </a:lvl1pPr>
          </a:lstStyle>
          <a:p>
            <a:fld id="{BE2C7F52-0192-4F22-8A2B-7940A35CC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93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597"/>
          </a:xfrm>
          <a:prstGeom prst="rect">
            <a:avLst/>
          </a:prstGeom>
        </p:spPr>
        <p:txBody>
          <a:bodyPr vert="horz" lIns="92307" tIns="46154" rIns="92307" bIns="46154" rtlCol="0"/>
          <a:lstStyle>
            <a:lvl1pPr algn="r">
              <a:defRPr sz="1200"/>
            </a:lvl1pPr>
          </a:lstStyle>
          <a:p>
            <a:fld id="{FD4190EE-05A2-491A-A144-44200E2E09D2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7" tIns="46154" rIns="92307" bIns="461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0742"/>
            <a:ext cx="5510530" cy="3944243"/>
          </a:xfrm>
          <a:prstGeom prst="rect">
            <a:avLst/>
          </a:prstGeom>
        </p:spPr>
        <p:txBody>
          <a:bodyPr vert="horz" lIns="92307" tIns="46154" rIns="92307" bIns="461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4533"/>
            <a:ext cx="2984870" cy="502596"/>
          </a:xfrm>
          <a:prstGeom prst="rect">
            <a:avLst/>
          </a:prstGeom>
        </p:spPr>
        <p:txBody>
          <a:bodyPr vert="horz" lIns="92307" tIns="46154" rIns="92307" bIns="46154" rtlCol="0" anchor="b"/>
          <a:lstStyle>
            <a:lvl1pPr algn="r">
              <a:defRPr sz="1200"/>
            </a:lvl1pPr>
          </a:lstStyle>
          <a:p>
            <a:fld id="{70500453-5DF1-402C-B500-3537D6D9B1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96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1pPr>
    <a:lvl2pPr marL="18649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2pPr>
    <a:lvl3pPr marL="372986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3pPr>
    <a:lvl4pPr marL="55948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4pPr>
    <a:lvl5pPr marL="74597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5pPr>
    <a:lvl6pPr marL="932466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6pPr>
    <a:lvl7pPr marL="1118960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7pPr>
    <a:lvl8pPr marL="1305453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8pPr>
    <a:lvl9pPr marL="1491947" algn="l" defTabSz="372986" rtl="0" eaLnBrk="1" latinLnBrk="0" hangingPunct="1">
      <a:defRPr sz="4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1606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49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632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134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2070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809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3076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3854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5496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9196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1602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:notes"/>
          <p:cNvSpPr txBox="1">
            <a:spLocks noGrp="1"/>
          </p:cNvSpPr>
          <p:nvPr>
            <p:ph type="body" idx="1"/>
          </p:nvPr>
        </p:nvSpPr>
        <p:spPr>
          <a:xfrm>
            <a:off x="926573" y="3330498"/>
            <a:ext cx="7412577" cy="2724953"/>
          </a:xfrm>
          <a:prstGeom prst="rect">
            <a:avLst/>
          </a:prstGeom>
        </p:spPr>
        <p:txBody>
          <a:bodyPr spcFirstLastPara="1" wrap="square" lIns="92422" tIns="46198" rIns="92422" bIns="46198" anchor="t" anchorCtr="0">
            <a:noAutofit/>
          </a:bodyPr>
          <a:lstStyle/>
          <a:p>
            <a:endParaRPr/>
          </a:p>
        </p:txBody>
      </p:sp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865188"/>
            <a:ext cx="4151312" cy="23352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36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8.xml"/><Relationship Id="rId7" Type="http://schemas.openxmlformats.org/officeDocument/2006/relationships/oleObject" Target="../embeddings/oleObject7.bin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0.xml"/><Relationship Id="rId7" Type="http://schemas.openxmlformats.org/officeDocument/2006/relationships/oleObject" Target="../embeddings/oleObject9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4" y="212889"/>
            <a:ext cx="10737422" cy="5650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24333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08CF791-C58D-2B70-191D-DF9C896EDFEA}"/>
              </a:ext>
            </a:extLst>
          </p:cNvPr>
          <p:cNvSpPr/>
          <p:nvPr userDrawn="1"/>
        </p:nvSpPr>
        <p:spPr>
          <a:xfrm>
            <a:off x="0" y="0"/>
            <a:ext cx="45719" cy="923731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0248919B-8EA9-C1C7-033F-063FD73F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E9375808-C93A-E0CF-9CEA-77B0BE61571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6EE2E7-FB6C-D4C2-3CF5-CC66F0F9025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94136" y="114470"/>
            <a:ext cx="1011936" cy="9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7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8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4" y="212889"/>
            <a:ext cx="10810574" cy="8134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br>
              <a:rPr lang="ru-RU" dirty="0"/>
            </a:br>
            <a:r>
              <a:rPr lang="ru-RU" dirty="0"/>
              <a:t>два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B453B456-6FC6-A368-69CC-538124FF166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15002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B76785-3740-F28D-76FA-846813C05C84}"/>
              </a:ext>
            </a:extLst>
          </p:cNvPr>
          <p:cNvSpPr/>
          <p:nvPr userDrawn="1"/>
        </p:nvSpPr>
        <p:spPr>
          <a:xfrm>
            <a:off x="0" y="0"/>
            <a:ext cx="47625" cy="1233488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21D7DAC1-23E9-C0E4-E28C-FDBFDA8AC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3E3B291-0167-3A5F-A237-0B2D9DD69DE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94136" y="114470"/>
            <a:ext cx="1011936" cy="96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3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Месседж 1 без примеча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" name="think-cell Slide" r:id="rId5" imgW="425" imgH="426" progId="TCLayout.ActiveDocument.1">
                  <p:embed/>
                </p:oleObj>
              </mc:Choice>
              <mc:Fallback>
                <p:oleObj name="think-cell Slide" r:id="rId5" imgW="425" imgH="42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" name="think-cell Slide" r:id="rId7" imgW="425" imgH="426" progId="TCLayout.ActiveDocument.1">
                  <p:embed/>
                </p:oleObj>
              </mc:Choice>
              <mc:Fallback>
                <p:oleObj name="think-cell Slide" r:id="rId7" imgW="425" imgH="426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1690DD-4602-4A29-9DF5-A5F872B66B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233" y="212889"/>
            <a:ext cx="11660937" cy="8134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lnSpc>
                <a:spcPct val="100000"/>
              </a:lnSpc>
              <a:defRPr sz="25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Месседж</a:t>
            </a:r>
            <a:br>
              <a:rPr lang="ru-RU" dirty="0"/>
            </a:br>
            <a:r>
              <a:rPr lang="ru-RU" dirty="0"/>
              <a:t>два</a:t>
            </a:r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DCA8B4-5C0A-5D68-2E40-2D0D20C9ED3C}"/>
              </a:ext>
            </a:extLst>
          </p:cNvPr>
          <p:cNvSpPr/>
          <p:nvPr userDrawn="1"/>
        </p:nvSpPr>
        <p:spPr>
          <a:xfrm>
            <a:off x="0" y="6531429"/>
            <a:ext cx="12192000" cy="326571"/>
          </a:xfrm>
          <a:prstGeom prst="rect">
            <a:avLst/>
          </a:prstGeom>
          <a:gradFill flip="none" rotWithShape="1">
            <a:gsLst>
              <a:gs pos="5000">
                <a:srgbClr val="F35C65"/>
              </a:gs>
              <a:gs pos="100000">
                <a:srgbClr val="FBB28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B453B456-6FC6-A368-69CC-538124FF166E}"/>
              </a:ext>
            </a:extLst>
          </p:cNvPr>
          <p:cNvSpPr txBox="1">
            <a:spLocks/>
          </p:cNvSpPr>
          <p:nvPr userDrawn="1"/>
        </p:nvSpPr>
        <p:spPr>
          <a:xfrm>
            <a:off x="24282" y="6604370"/>
            <a:ext cx="8398411" cy="193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defTabSz="914361">
              <a:lnSpc>
                <a:spcPct val="90000"/>
              </a:lnSpc>
              <a:spcBef>
                <a:spcPct val="0"/>
              </a:spcBef>
              <a:buFont typeface="Segoe UI" panose="020B0502040204020203" pitchFamily="34" charset="0"/>
              <a:buNone/>
              <a:defRPr sz="1050" b="0">
                <a:solidFill>
                  <a:schemeClr val="accent3">
                    <a:lumMod val="20000"/>
                    <a:lumOff val="80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sz="1400" b="1" dirty="0">
                <a:solidFill>
                  <a:schemeClr val="bg1"/>
                </a:solidFill>
              </a:rPr>
              <a:t>Общественный фонд «АНА ҮЙІ» 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8A89616-2E5F-449A-F5EB-5EED56E8086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7155" y="6215002"/>
            <a:ext cx="1180381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  <a:lvl2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4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2pPr>
            <a:lvl3pPr marL="0" indent="0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  <a:defRPr lang="ru-RU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Segoe UI" panose="020B0502040204020203" pitchFamily="34" charset="0"/>
              </a:defRPr>
            </a:lvl3pPr>
            <a:lvl4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4pPr>
            <a:lvl5pPr marL="197825" indent="-197825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 lang="ru-RU" sz="1108"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defRPr>
            </a:lvl5pPr>
          </a:lstStyle>
          <a:p>
            <a:pPr marL="0" lvl="0" defTabSz="372986"/>
            <a:r>
              <a:rPr lang="ru-RU" dirty="0"/>
              <a:t>*источник или примечание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B76785-3740-F28D-76FA-846813C05C84}"/>
              </a:ext>
            </a:extLst>
          </p:cNvPr>
          <p:cNvSpPr/>
          <p:nvPr userDrawn="1"/>
        </p:nvSpPr>
        <p:spPr>
          <a:xfrm>
            <a:off x="0" y="0"/>
            <a:ext cx="47625" cy="1233488"/>
          </a:xfrm>
          <a:prstGeom prst="rect">
            <a:avLst/>
          </a:prstGeom>
          <a:solidFill>
            <a:srgbClr val="F35C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21D7DAC1-23E9-C0E4-E28C-FDBFDA8AC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3200" y="6572294"/>
            <a:ext cx="505403" cy="234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5EA6EAEE-C7C9-4A15-A395-78397F14D18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96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89">
          <p15:clr>
            <a:srgbClr val="A4A3A4"/>
          </p15:clr>
        </p15:guide>
        <p15:guide id="2" pos="211">
          <p15:clr>
            <a:srgbClr val="A4A3A4"/>
          </p15:clr>
        </p15:guide>
        <p15:guide id="3" orient="horz" pos="595">
          <p15:clr>
            <a:srgbClr val="A4A3A4"/>
          </p15:clr>
        </p15:guide>
        <p15:guide id="4" pos="7453">
          <p15:clr>
            <a:srgbClr val="A4A3A4"/>
          </p15:clr>
        </p15:guide>
        <p15:guide id="5" orient="horz" pos="3997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920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oleObject" Target="../embeddings/oleObject1.bin"/><Relationship Id="rId18" Type="http://schemas.openxmlformats.org/officeDocument/2006/relationships/oleObject" Target="../embeddings/oleObject5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997625228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8" name="think-cell Slide" r:id="rId13" imgW="624" imgH="623" progId="TCLayout.ActiveDocument.1">
                  <p:embed/>
                </p:oleObj>
              </mc:Choice>
              <mc:Fallback>
                <p:oleObj name="think-cell Slide" r:id="rId13" imgW="624" imgH="623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641694406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9" name="think-cell Slide" r:id="rId15" imgW="624" imgH="623" progId="TCLayout.ActiveDocument.1">
                  <p:embed/>
                </p:oleObj>
              </mc:Choice>
              <mc:Fallback>
                <p:oleObj name="think-cell Slide" r:id="rId15" imgW="624" imgH="623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CFE7A0FE-2092-4AC2-8A80-E97555D9BDAE}"/>
              </a:ext>
            </a:extLst>
          </p:cNvPr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757321521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0" name="think-cell Slide" r:id="rId16" imgW="624" imgH="623" progId="TCLayout.ActiveDocument.1">
                  <p:embed/>
                </p:oleObj>
              </mc:Choice>
              <mc:Fallback>
                <p:oleObj name="think-cell Slide" r:id="rId16" imgW="624" imgH="62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CFE7A0FE-2092-4AC2-8A80-E97555D9BD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6" hidden="1">
            <a:extLst>
              <a:ext uri="{FF2B5EF4-FFF2-40B4-BE49-F238E27FC236}">
                <a16:creationId xmlns:a16="http://schemas.microsoft.com/office/drawing/2014/main" id="{D6363BED-BD76-4DB9-9666-355119729489}"/>
              </a:ext>
            </a:extLst>
          </p:cNvPr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4233674976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1" name="think-cell Slide" r:id="rId17" imgW="624" imgH="623" progId="TCLayout.ActiveDocument.1">
                  <p:embed/>
                </p:oleObj>
              </mc:Choice>
              <mc:Fallback>
                <p:oleObj name="think-cell Slide" r:id="rId17" imgW="624" imgH="623" progId="TCLayout.ActiveDocument.1">
                  <p:embed/>
                  <p:pic>
                    <p:nvPicPr>
                      <p:cNvPr id="5" name="Объект 6" hidden="1">
                        <a:extLst>
                          <a:ext uri="{FF2B5EF4-FFF2-40B4-BE49-F238E27FC236}">
                            <a16:creationId xmlns:a16="http://schemas.microsoft.com/office/drawing/2014/main" id="{D6363BED-BD76-4DB9-9666-3551197294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 hidden="1">
            <a:extLst>
              <a:ext uri="{FF2B5EF4-FFF2-40B4-BE49-F238E27FC236}">
                <a16:creationId xmlns:a16="http://schemas.microsoft.com/office/drawing/2014/main" id="{5799825F-ADA8-4344-9BE1-51596F491D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756235388"/>
              </p:ext>
            </p:extLst>
          </p:nvPr>
        </p:nvGraphicFramePr>
        <p:xfrm>
          <a:off x="1100" y="1100"/>
          <a:ext cx="1099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2" name="think-cell Slide" r:id="rId18" imgW="624" imgH="623" progId="TCLayout.ActiveDocument.1">
                  <p:embed/>
                </p:oleObj>
              </mc:Choice>
              <mc:Fallback>
                <p:oleObj name="think-cell Slide" r:id="rId18" imgW="624" imgH="623" progId="TCLayout.ActiveDocument.1">
                  <p:embed/>
                  <p:pic>
                    <p:nvPicPr>
                      <p:cNvPr id="53" name="Объект 52" hidden="1">
                        <a:extLst>
                          <a:ext uri="{FF2B5EF4-FFF2-40B4-BE49-F238E27FC236}">
                            <a16:creationId xmlns:a16="http://schemas.microsoft.com/office/drawing/2014/main" id="{5799825F-ADA8-4344-9BE1-51596F491D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00" y="1100"/>
                        <a:ext cx="1099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58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5" r:id="rId2"/>
    <p:sldLayoutId id="2147483902" r:id="rId3"/>
    <p:sldLayoutId id="2147483904" r:id="rId4"/>
    <p:sldLayoutId id="2147483899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6D47295-205D-4A24-862C-BD980EAF07E3}"/>
              </a:ext>
            </a:extLst>
          </p:cNvPr>
          <p:cNvGrpSpPr/>
          <p:nvPr/>
        </p:nvGrpSpPr>
        <p:grpSpPr>
          <a:xfrm>
            <a:off x="1" y="-1"/>
            <a:ext cx="12191999" cy="6858001"/>
            <a:chOff x="0" y="545942"/>
            <a:chExt cx="9906001" cy="5766119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F1A024F4-9895-41CB-A558-988C3AFE19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7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02" t="14516" r="16448" b="14516"/>
            <a:stretch/>
          </p:blipFill>
          <p:spPr>
            <a:xfrm>
              <a:off x="0" y="545943"/>
              <a:ext cx="9906000" cy="5766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Freeform 13">
              <a:extLst>
                <a:ext uri="{FF2B5EF4-FFF2-40B4-BE49-F238E27FC236}">
                  <a16:creationId xmlns:a16="http://schemas.microsoft.com/office/drawing/2014/main" id="{1916C050-92AC-4590-BAFA-042B44C7B18C}"/>
                </a:ext>
              </a:extLst>
            </p:cNvPr>
            <p:cNvSpPr/>
            <p:nvPr/>
          </p:nvSpPr>
          <p:spPr>
            <a:xfrm>
              <a:off x="1" y="545942"/>
              <a:ext cx="9906000" cy="5766117"/>
            </a:xfrm>
            <a:custGeom>
              <a:avLst/>
              <a:gdLst>
                <a:gd name="connsiteX0" fmla="*/ 2666230 w 10944667"/>
                <a:gd name="connsiteY0" fmla="*/ 0 h 6858001"/>
                <a:gd name="connsiteX1" fmla="*/ 10944667 w 10944667"/>
                <a:gd name="connsiteY1" fmla="*/ 0 h 6858001"/>
                <a:gd name="connsiteX2" fmla="*/ 4086666 w 10944667"/>
                <a:gd name="connsiteY2" fmla="*/ 6858001 h 6858001"/>
                <a:gd name="connsiteX3" fmla="*/ 0 w 10944667"/>
                <a:gd name="connsiteY3" fmla="*/ 6858001 h 6858001"/>
                <a:gd name="connsiteX4" fmla="*/ 0 w 10944667"/>
                <a:gd name="connsiteY4" fmla="*/ 266623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667" h="6858001">
                  <a:moveTo>
                    <a:pt x="2666230" y="0"/>
                  </a:moveTo>
                  <a:lnTo>
                    <a:pt x="10944667" y="0"/>
                  </a:lnTo>
                  <a:lnTo>
                    <a:pt x="4086666" y="6858001"/>
                  </a:lnTo>
                  <a:lnTo>
                    <a:pt x="0" y="6858001"/>
                  </a:lnTo>
                  <a:lnTo>
                    <a:pt x="0" y="2666230"/>
                  </a:lnTo>
                  <a:close/>
                </a:path>
              </a:pathLst>
            </a:custGeom>
            <a:gradFill>
              <a:gsLst>
                <a:gs pos="0">
                  <a:srgbClr val="F35662"/>
                </a:gs>
                <a:gs pos="100000">
                  <a:srgbClr val="F88E31">
                    <a:alpha val="33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4C8300F-00BC-4108-97E3-0EC9463BE9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0069" r="16417" b="10450"/>
            <a:stretch/>
          </p:blipFill>
          <p:spPr>
            <a:xfrm>
              <a:off x="5257800" y="1618600"/>
              <a:ext cx="4648199" cy="4693461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F3E49A5-CEF8-480F-B856-85C40545F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0254" y="4591693"/>
            <a:ext cx="2069812" cy="19810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2EF08D-9B0B-4FA2-93AB-A82A92068311}"/>
              </a:ext>
            </a:extLst>
          </p:cNvPr>
          <p:cNvSpPr txBox="1"/>
          <p:nvPr/>
        </p:nvSpPr>
        <p:spPr>
          <a:xfrm>
            <a:off x="215764" y="3223717"/>
            <a:ext cx="889217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lnSpc>
                <a:spcPct val="80000"/>
              </a:lnSpc>
              <a:defRPr sz="6000">
                <a:solidFill>
                  <a:schemeClr val="bg1"/>
                </a:solidFill>
                <a:latin typeface="Montserrat" panose="02000000000000000000" pitchFamily="2" charset="0"/>
                <a:cs typeface="Montserrat" panose="02000000000000000000" pitchFamily="2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kk-KZ" sz="4500" b="1" dirty="0" smtClean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Кәсіби қабылдаушы </a:t>
            </a:r>
          </a:p>
          <a:p>
            <a:pPr>
              <a:lnSpc>
                <a:spcPct val="90000"/>
              </a:lnSpc>
            </a:pPr>
            <a:r>
              <a:rPr lang="kk-KZ" sz="4500" b="1" dirty="0" smtClean="0">
                <a:solidFill>
                  <a:srgbClr val="FFFFFF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отбасылар институтын енгізу</a:t>
            </a:r>
            <a:endParaRPr lang="ru-RU" sz="4500" b="1" dirty="0">
              <a:solidFill>
                <a:srgbClr val="FFFFFF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55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616890" y="856292"/>
            <a:ext cx="499793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6091193" y="859505"/>
            <a:ext cx="499793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КҚО (ҚОРҒАНШЫЛЫҚ) ҮМІТКЕРЛЕРДІ ІРІКТЕУ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2393408" y="1733414"/>
            <a:ext cx="7060027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2393409" y="2732664"/>
            <a:ext cx="7060026" cy="526543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2393408" y="3741462"/>
            <a:ext cx="7060027" cy="63000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ҚОРҒАНШЫЛЫҚ ОРГАННЫҢ КҚО 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БОЛУ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МҮМКІНДІГІ ТУРАЛЫ ҚОРЫТЫНДЫСЫ </a:t>
            </a:r>
            <a:endParaRPr lang="x-none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647672" y="4735807"/>
            <a:ext cx="5230025" cy="65581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КҚО </a:t>
            </a:r>
            <a:r>
              <a:rPr lang="kk-K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ҚЫЗМЕТІН КӨРСЕТУ ТУРАЛЫ </a:t>
            </a:r>
            <a:r>
              <a:rPr lang="kk-KZ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ШАРТ ЖАСАСУ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x-none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5587334" y="2301507"/>
            <a:ext cx="555626" cy="38171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3" name="Полилиния 12"/>
          <p:cNvSpPr/>
          <p:nvPr/>
        </p:nvSpPr>
        <p:spPr>
          <a:xfrm>
            <a:off x="5587334" y="3308463"/>
            <a:ext cx="555626" cy="382380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4" name="Полилиния 13"/>
          <p:cNvSpPr/>
          <p:nvPr/>
        </p:nvSpPr>
        <p:spPr>
          <a:xfrm>
            <a:off x="5614827" y="4442925"/>
            <a:ext cx="555626" cy="426367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6" name="Полилиния 15"/>
          <p:cNvSpPr/>
          <p:nvPr/>
        </p:nvSpPr>
        <p:spPr>
          <a:xfrm>
            <a:off x="6142960" y="4782795"/>
            <a:ext cx="4960440" cy="601788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 КҚО ОРНАЛАСТЫРУ</a:t>
            </a:r>
            <a:endParaRPr lang="x-none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5573064" y="1257849"/>
            <a:ext cx="555626" cy="43950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8" name="Полилиния 17"/>
          <p:cNvSpPr/>
          <p:nvPr/>
        </p:nvSpPr>
        <p:spPr>
          <a:xfrm>
            <a:off x="5645609" y="5280618"/>
            <a:ext cx="555626" cy="412834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9" name="Скругленный прямоугольник 6"/>
          <p:cNvSpPr/>
          <p:nvPr/>
        </p:nvSpPr>
        <p:spPr>
          <a:xfrm>
            <a:off x="616890" y="810743"/>
            <a:ext cx="4425771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ҚӨЖ тап </a:t>
            </a:r>
            <a:r>
              <a:rPr lang="ru-RU" sz="14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ОТБАСЫМЕН ЖҰМЫС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6"/>
          <p:cNvSpPr/>
          <p:nvPr/>
        </p:nvSpPr>
        <p:spPr>
          <a:xfrm>
            <a:off x="1451926" y="1450083"/>
            <a:ext cx="4425771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6"/>
          <p:cNvSpPr/>
          <p:nvPr/>
        </p:nvSpPr>
        <p:spPr>
          <a:xfrm>
            <a:off x="3241401" y="1745893"/>
            <a:ext cx="5012649" cy="514888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КҚО ҮМІТКЕРЛЕРІНЕ ДИАГНОСТИКА ЖҮРГІЗУ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6"/>
          <p:cNvSpPr/>
          <p:nvPr/>
        </p:nvSpPr>
        <p:spPr>
          <a:xfrm>
            <a:off x="3241402" y="2720697"/>
            <a:ext cx="5012647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ҮМІТКЕРЛЕРДІ ТЕРЕҢДЕТІП ДАЙЫНДАУ 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2393408" y="5718103"/>
            <a:ext cx="7060027" cy="651387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5" name="Скругленный прямоугольник 6"/>
          <p:cNvSpPr/>
          <p:nvPr/>
        </p:nvSpPr>
        <p:spPr>
          <a:xfrm>
            <a:off x="3256114" y="5703825"/>
            <a:ext cx="5809508" cy="61764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БАЛАНЫҢ КҚО БЕЙІМДЕЛУІН МОНИТОРИНГІЛЕУ,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КҚО ІЛЕСПЕ КӨМЕК КӨРСЕТУ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3500"/>
            <a:ext cx="9686925" cy="652463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АҚМОЛА ОБЛЫСЫНДА КҚО ЕНГІЗУ БОЙЫНША ПИЛОТТЫҚ ЖОБА</a:t>
            </a:r>
            <a:endParaRPr lang="ru-RU" sz="2000" dirty="0">
              <a:solidFill>
                <a:schemeClr val="accent1">
                  <a:lumMod val="75000"/>
                </a:schemeClr>
              </a:solidFill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2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44" y="191344"/>
            <a:ext cx="9686943" cy="813478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АҚМОЛА ОБЛЫСЫНДА КҚО ЕНГІЗУ БОЙЫНША ПИЛОТТЫҚ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ЖОБА</a:t>
            </a:r>
            <a:endParaRPr lang="ru-RU" sz="2000" dirty="0">
              <a:solidFill>
                <a:schemeClr val="accent1">
                  <a:lumMod val="75000"/>
                </a:schemeClr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34728" y="844115"/>
            <a:ext cx="3765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ІЛЕСПЕ ҚОЛДАУ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69631" y="2271628"/>
            <a:ext cx="1028209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Міндеттер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: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аланың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бейімделуі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мен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дамуын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мониторингілеу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баланың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дамуы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мен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қажеттіліктерін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бағалауда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КҚО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көмек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көрсету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абылдаушы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тәрбиешілерде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кәсіби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құзыреттіліктерді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дамыту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КҚО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ықтимал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проблемаларын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уақытылы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анықтау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және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оларды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шешу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жолдарын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айқындау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абылдаушы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тәрбиешілерге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ақпараттық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қолдау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көрсету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және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кеңес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беру;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баланы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дамыту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үшін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оңтайлы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жағдай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жасау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мақсатында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әлеуметтік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серіктестікті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дамыту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7911944" y="4923034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6"/>
          <p:cNvSpPr/>
          <p:nvPr/>
        </p:nvSpPr>
        <p:spPr>
          <a:xfrm>
            <a:off x="7922405" y="4923034"/>
            <a:ext cx="3126884" cy="459534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БӨДЖЖ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982854" y="4958499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кругленный прямоугольник 6"/>
          <p:cNvSpPr/>
          <p:nvPr/>
        </p:nvSpPr>
        <p:spPr>
          <a:xfrm>
            <a:off x="993315" y="4944799"/>
            <a:ext cx="3126884" cy="473233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4389320" y="4944800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6"/>
          <p:cNvSpPr/>
          <p:nvPr/>
        </p:nvSpPr>
        <p:spPr>
          <a:xfrm>
            <a:off x="4399781" y="4923034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КҚО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 rot="16200000">
            <a:off x="4137214" y="4927008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5" name="Полилиния 14"/>
          <p:cNvSpPr/>
          <p:nvPr/>
        </p:nvSpPr>
        <p:spPr>
          <a:xfrm rot="16200000">
            <a:off x="7633769" y="4911871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16" name="Полилиния 15"/>
          <p:cNvSpPr/>
          <p:nvPr/>
        </p:nvSpPr>
        <p:spPr>
          <a:xfrm>
            <a:off x="993315" y="5754703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6"/>
          <p:cNvSpPr/>
          <p:nvPr/>
        </p:nvSpPr>
        <p:spPr>
          <a:xfrm>
            <a:off x="1003776" y="5772121"/>
            <a:ext cx="3126884" cy="459534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МАМАНДАРДЫҢ КҚО-МЕН КЕЗДЕСУІ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4393672" y="5767761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6"/>
          <p:cNvSpPr/>
          <p:nvPr/>
        </p:nvSpPr>
        <p:spPr>
          <a:xfrm>
            <a:off x="4404133" y="5763413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БАСҚА МЕКЕМЕЛЕРМЕН ӘЛЕУМЕТТІК СЕРІКТЕСТІК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 rot="16200000">
            <a:off x="4193816" y="5767391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23" name="Полилиния 22"/>
          <p:cNvSpPr/>
          <p:nvPr/>
        </p:nvSpPr>
        <p:spPr>
          <a:xfrm>
            <a:off x="7968547" y="5789527"/>
            <a:ext cx="3208912" cy="54160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6"/>
          <p:cNvSpPr/>
          <p:nvPr/>
        </p:nvSpPr>
        <p:spPr>
          <a:xfrm>
            <a:off x="7979008" y="5785179"/>
            <a:ext cx="3126884" cy="481300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ТИІМДІЛІКТІ БАҒАЛАУ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 rot="16200000">
            <a:off x="7681662" y="5762587"/>
            <a:ext cx="344957" cy="555626"/>
          </a:xfrm>
          <a:custGeom>
            <a:avLst/>
            <a:gdLst>
              <a:gd name="connsiteX0" fmla="*/ 0 w 555626"/>
              <a:gd name="connsiteY0" fmla="*/ 305594 h 555626"/>
              <a:gd name="connsiteX1" fmla="*/ 125016 w 555626"/>
              <a:gd name="connsiteY1" fmla="*/ 305594 h 555626"/>
              <a:gd name="connsiteX2" fmla="*/ 125016 w 555626"/>
              <a:gd name="connsiteY2" fmla="*/ 0 h 555626"/>
              <a:gd name="connsiteX3" fmla="*/ 430610 w 555626"/>
              <a:gd name="connsiteY3" fmla="*/ 0 h 555626"/>
              <a:gd name="connsiteX4" fmla="*/ 430610 w 555626"/>
              <a:gd name="connsiteY4" fmla="*/ 305594 h 555626"/>
              <a:gd name="connsiteX5" fmla="*/ 555626 w 555626"/>
              <a:gd name="connsiteY5" fmla="*/ 305594 h 555626"/>
              <a:gd name="connsiteX6" fmla="*/ 277813 w 555626"/>
              <a:gd name="connsiteY6" fmla="*/ 555626 h 555626"/>
              <a:gd name="connsiteX7" fmla="*/ 0 w 555626"/>
              <a:gd name="connsiteY7" fmla="*/ 305594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5626" h="555626">
                <a:moveTo>
                  <a:pt x="0" y="305594"/>
                </a:moveTo>
                <a:lnTo>
                  <a:pt x="125016" y="305594"/>
                </a:lnTo>
                <a:lnTo>
                  <a:pt x="125016" y="0"/>
                </a:lnTo>
                <a:lnTo>
                  <a:pt x="430610" y="0"/>
                </a:lnTo>
                <a:lnTo>
                  <a:pt x="430610" y="305594"/>
                </a:lnTo>
                <a:lnTo>
                  <a:pt x="555626" y="305594"/>
                </a:lnTo>
                <a:lnTo>
                  <a:pt x="277813" y="555626"/>
                </a:lnTo>
                <a:lnTo>
                  <a:pt x="0" y="305594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226" tIns="29210" rIns="154226" bIns="166727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300" kern="12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69631" y="1236385"/>
            <a:ext cx="1028209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Мақсаты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Calibri" panose="020F0502020204030204" pitchFamily="34" charset="0"/>
              </a:rPr>
              <a:t>: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аланы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оңалтуға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және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дамытуға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жәрдемдесу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ИҮБМ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түсудің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алдын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алу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844" y="261016"/>
            <a:ext cx="9686943" cy="813478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УӘКІЛЕТТІ МЕКЕМЕНІҢ ҚҰРЫЛЫМЫ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(БАЛАЛАРДЫ ҚОЛДАУ ОРТАЛЫҒЫ)</a:t>
            </a:r>
            <a:endParaRPr lang="ru-RU" dirty="0">
              <a:solidFill>
                <a:schemeClr val="accent1">
                  <a:lumMod val="75000"/>
                </a:schemeClr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6225574" y="1968829"/>
            <a:ext cx="2934687" cy="42780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6758"/>
                </a:lnTo>
                <a:lnTo>
                  <a:pt x="2934687" y="156758"/>
                </a:lnTo>
                <a:lnTo>
                  <a:pt x="2934687" y="42780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6084550" y="2610509"/>
            <a:ext cx="141024" cy="4873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41024" y="0"/>
                </a:moveTo>
                <a:lnTo>
                  <a:pt x="141024" y="216299"/>
                </a:lnTo>
                <a:lnTo>
                  <a:pt x="0" y="216299"/>
                </a:lnTo>
                <a:lnTo>
                  <a:pt x="0" y="48735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933615" y="1968829"/>
            <a:ext cx="3291959" cy="542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91959" y="0"/>
                </a:moveTo>
                <a:lnTo>
                  <a:pt x="3291959" y="271051"/>
                </a:lnTo>
                <a:lnTo>
                  <a:pt x="0" y="271051"/>
                </a:lnTo>
                <a:lnTo>
                  <a:pt x="0" y="54210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610082" y="1387652"/>
            <a:ext cx="5230983" cy="581176"/>
          </a:xfrm>
          <a:custGeom>
            <a:avLst/>
            <a:gdLst>
              <a:gd name="connsiteX0" fmla="*/ 0 w 5230983"/>
              <a:gd name="connsiteY0" fmla="*/ 0 h 939257"/>
              <a:gd name="connsiteX1" fmla="*/ 5230983 w 5230983"/>
              <a:gd name="connsiteY1" fmla="*/ 0 h 939257"/>
              <a:gd name="connsiteX2" fmla="*/ 5230983 w 5230983"/>
              <a:gd name="connsiteY2" fmla="*/ 939257 h 939257"/>
              <a:gd name="connsiteX3" fmla="*/ 0 w 5230983"/>
              <a:gd name="connsiteY3" fmla="*/ 939257 h 939257"/>
              <a:gd name="connsiteX4" fmla="*/ 0 w 5230983"/>
              <a:gd name="connsiteY4" fmla="*/ 0 h 939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0983" h="939257">
                <a:moveTo>
                  <a:pt x="0" y="0"/>
                </a:moveTo>
                <a:lnTo>
                  <a:pt x="5230983" y="0"/>
                </a:lnTo>
                <a:lnTo>
                  <a:pt x="5230983" y="939257"/>
                </a:lnTo>
                <a:lnTo>
                  <a:pt x="0" y="93925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>
                <a:cs typeface="Arial" panose="020B0604020202020204" pitchFamily="34" charset="0"/>
              </a:rPr>
              <a:t>ЦЕНТР ПОДДЕРЖКИ ДЕТЕЙ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963422" y="2425680"/>
            <a:ext cx="2966104" cy="1579440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kk-KZ" sz="1600" b="1" dirty="0" smtClean="0">
                <a:cs typeface="Arial" panose="020B0604020202020204" pitchFamily="34" charset="0"/>
              </a:rPr>
              <a:t>Әлеуметтік жетімдіктің алдын алу қызметі</a:t>
            </a:r>
            <a:endParaRPr lang="ru-RU" sz="1600" b="1" kern="1200" dirty="0">
              <a:cs typeface="Arial" panose="020B0604020202020204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4793828" y="2456179"/>
            <a:ext cx="2907298" cy="1571075"/>
          </a:xfrm>
          <a:custGeom>
            <a:avLst/>
            <a:gdLst>
              <a:gd name="connsiteX0" fmla="*/ 0 w 2581442"/>
              <a:gd name="connsiteY0" fmla="*/ 0 h 2216116"/>
              <a:gd name="connsiteX1" fmla="*/ 2581442 w 2581442"/>
              <a:gd name="connsiteY1" fmla="*/ 0 h 2216116"/>
              <a:gd name="connsiteX2" fmla="*/ 2581442 w 2581442"/>
              <a:gd name="connsiteY2" fmla="*/ 2216116 h 2216116"/>
              <a:gd name="connsiteX3" fmla="*/ 0 w 2581442"/>
              <a:gd name="connsiteY3" fmla="*/ 2216116 h 2216116"/>
              <a:gd name="connsiteX4" fmla="*/ 0 w 2581442"/>
              <a:gd name="connsiteY4" fmla="*/ 0 h 221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216116">
                <a:moveTo>
                  <a:pt x="0" y="0"/>
                </a:moveTo>
                <a:lnTo>
                  <a:pt x="2581442" y="0"/>
                </a:lnTo>
                <a:lnTo>
                  <a:pt x="2581442" y="2216116"/>
                </a:lnTo>
                <a:lnTo>
                  <a:pt x="0" y="2216116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600" b="1" dirty="0" err="1" smtClean="0">
                <a:cs typeface="Arial" panose="020B0604020202020204" pitchFamily="34" charset="0"/>
              </a:rPr>
              <a:t>Оңалту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және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балаларды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отбасына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орналастыруға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дайындау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cs typeface="Arial" panose="020B0604020202020204" pitchFamily="34" charset="0"/>
              </a:rPr>
              <a:t>қызметі</a:t>
            </a:r>
            <a:endParaRPr lang="ru-RU" sz="1600" b="0" kern="1200" dirty="0"/>
          </a:p>
        </p:txBody>
      </p:sp>
      <p:sp>
        <p:nvSpPr>
          <p:cNvPr id="13" name="Полилиния 12"/>
          <p:cNvSpPr/>
          <p:nvPr/>
        </p:nvSpPr>
        <p:spPr>
          <a:xfrm>
            <a:off x="8467085" y="2425680"/>
            <a:ext cx="2998955" cy="1601574"/>
          </a:xfrm>
          <a:custGeom>
            <a:avLst/>
            <a:gdLst>
              <a:gd name="connsiteX0" fmla="*/ 0 w 2918269"/>
              <a:gd name="connsiteY0" fmla="*/ 0 h 2164707"/>
              <a:gd name="connsiteX1" fmla="*/ 2918269 w 2918269"/>
              <a:gd name="connsiteY1" fmla="*/ 0 h 2164707"/>
              <a:gd name="connsiteX2" fmla="*/ 2918269 w 2918269"/>
              <a:gd name="connsiteY2" fmla="*/ 2164707 h 2164707"/>
              <a:gd name="connsiteX3" fmla="*/ 0 w 2918269"/>
              <a:gd name="connsiteY3" fmla="*/ 2164707 h 2164707"/>
              <a:gd name="connsiteX4" fmla="*/ 0 w 2918269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8269" h="2164707">
                <a:moveTo>
                  <a:pt x="0" y="0"/>
                </a:moveTo>
                <a:lnTo>
                  <a:pt x="2918269" y="0"/>
                </a:lnTo>
                <a:lnTo>
                  <a:pt x="2918269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kk-KZ" sz="1600" b="1" kern="1200" dirty="0" smtClean="0">
                <a:cs typeface="Arial" panose="020B0604020202020204" pitchFamily="34" charset="0"/>
              </a:rPr>
              <a:t>Отбасына орналастыруға көмек көрсету және қабылдаушы отбасын ілеспе қолдау қызметі</a:t>
            </a:r>
            <a:endParaRPr lang="ru-RU" sz="1600" b="1" dirty="0"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231435" y="2191754"/>
            <a:ext cx="0" cy="27105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олилиния 19"/>
          <p:cNvSpPr/>
          <p:nvPr/>
        </p:nvSpPr>
        <p:spPr>
          <a:xfrm>
            <a:off x="304800" y="4326669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ҚӨЖ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отбасыны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бастапқы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терең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бағалау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ҚӨЖ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отбасыны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дамыту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жоспары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;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Баланы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дамыту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өмірде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орнықтыру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бойынша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жеке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жоспар</a:t>
            </a:r>
            <a:r>
              <a:rPr lang="ru-RU" sz="1400" b="1" kern="1200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4355433" y="4334691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Баланы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туған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/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алмастырушы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отбасына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орналастыруға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дайындық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–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баланы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дамыту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өмірде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орнықтыру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бойынша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жеке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жоспарды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әзірлеу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;</a:t>
            </a:r>
            <a:r>
              <a:rPr lang="ru-RU" sz="1400" b="1" kern="1200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8438148" y="4326671"/>
            <a:ext cx="3632748" cy="1866269"/>
          </a:xfrm>
          <a:custGeom>
            <a:avLst/>
            <a:gdLst>
              <a:gd name="connsiteX0" fmla="*/ 0 w 2581442"/>
              <a:gd name="connsiteY0" fmla="*/ 0 h 2164707"/>
              <a:gd name="connsiteX1" fmla="*/ 2581442 w 2581442"/>
              <a:gd name="connsiteY1" fmla="*/ 0 h 2164707"/>
              <a:gd name="connsiteX2" fmla="*/ 2581442 w 2581442"/>
              <a:gd name="connsiteY2" fmla="*/ 2164707 h 2164707"/>
              <a:gd name="connsiteX3" fmla="*/ 0 w 2581442"/>
              <a:gd name="connsiteY3" fmla="*/ 2164707 h 2164707"/>
              <a:gd name="connsiteX4" fmla="*/ 0 w 2581442"/>
              <a:gd name="connsiteY4" fmla="*/ 0 h 2164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1442" h="2164707">
                <a:moveTo>
                  <a:pt x="0" y="0"/>
                </a:moveTo>
                <a:lnTo>
                  <a:pt x="2581442" y="0"/>
                </a:lnTo>
                <a:lnTo>
                  <a:pt x="2581442" y="2164707"/>
                </a:lnTo>
                <a:lnTo>
                  <a:pt x="0" y="2164707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CCCAA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Балаға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алмастырушы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отбасыны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іздеу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дайындау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(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қорғаншылық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қамқоршылық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патронат,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кәсіби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қабылдаушы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);</a:t>
            </a:r>
            <a:endParaRPr lang="ru-RU" sz="14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472243" lvl="1" indent="-285750" defTabSz="7112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б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аланы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отбасына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орналастырған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соң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алмастырушы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отбасылармен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жұмыс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  </a:t>
            </a:r>
            <a:endParaRPr lang="ru-RU" sz="1400" b="1" kern="1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3577390" y="1331495"/>
            <a:ext cx="5263676" cy="637333"/>
          </a:xfrm>
          <a:custGeom>
            <a:avLst/>
            <a:gdLst>
              <a:gd name="connsiteX0" fmla="*/ 0 w 5230983"/>
              <a:gd name="connsiteY0" fmla="*/ 0 h 939257"/>
              <a:gd name="connsiteX1" fmla="*/ 5230983 w 5230983"/>
              <a:gd name="connsiteY1" fmla="*/ 0 h 939257"/>
              <a:gd name="connsiteX2" fmla="*/ 5230983 w 5230983"/>
              <a:gd name="connsiteY2" fmla="*/ 939257 h 939257"/>
              <a:gd name="connsiteX3" fmla="*/ 0 w 5230983"/>
              <a:gd name="connsiteY3" fmla="*/ 939257 h 939257"/>
              <a:gd name="connsiteX4" fmla="*/ 0 w 5230983"/>
              <a:gd name="connsiteY4" fmla="*/ 0 h 939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30983" h="939257">
                <a:moveTo>
                  <a:pt x="0" y="0"/>
                </a:moveTo>
                <a:lnTo>
                  <a:pt x="5230983" y="0"/>
                </a:lnTo>
                <a:lnTo>
                  <a:pt x="5230983" y="939257"/>
                </a:lnTo>
                <a:lnTo>
                  <a:pt x="0" y="939257"/>
                </a:lnTo>
                <a:lnTo>
                  <a:pt x="0" y="0"/>
                </a:lnTo>
                <a:close/>
              </a:path>
            </a:pathLst>
          </a:custGeom>
          <a:solidFill>
            <a:srgbClr val="FCCCAA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cs typeface="Arial" panose="020B0604020202020204" pitchFamily="34" charset="0"/>
              </a:rPr>
              <a:t>БАЛАЛАРДЫ ҚОЛДАУ ОРТАЛЫҒЫ</a:t>
            </a:r>
            <a:endParaRPr lang="ru-RU" sz="2000" b="1" kern="1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83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: скругленные углы 48">
            <a:extLst>
              <a:ext uri="{FF2B5EF4-FFF2-40B4-BE49-F238E27FC236}">
                <a16:creationId xmlns:a16="http://schemas.microsoft.com/office/drawing/2014/main" id="{3F3F1E81-37C6-458B-AA9C-5CA6724CC3FB}"/>
              </a:ext>
            </a:extLst>
          </p:cNvPr>
          <p:cNvSpPr/>
          <p:nvPr/>
        </p:nvSpPr>
        <p:spPr>
          <a:xfrm>
            <a:off x="953734" y="897488"/>
            <a:ext cx="10130442" cy="587185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60" y="293100"/>
            <a:ext cx="9686943" cy="753873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АҚМОЛА ОБЛЫСЫНДА КҚО ЕНГІЗУ БОЙЫНША ПИЛОТТЫҚ ЖОБА</a:t>
            </a:r>
            <a:endParaRPr lang="ru-RU" sz="2000" dirty="0">
              <a:solidFill>
                <a:schemeClr val="accent1">
                  <a:lumMod val="75000"/>
                </a:schemeClr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925955" y="3352800"/>
            <a:ext cx="4934082" cy="1259214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/>
          </a:p>
        </p:txBody>
      </p:sp>
      <p:sp>
        <p:nvSpPr>
          <p:cNvPr id="6" name="Полилиния 5"/>
          <p:cNvSpPr/>
          <p:nvPr/>
        </p:nvSpPr>
        <p:spPr>
          <a:xfrm>
            <a:off x="874309" y="4807972"/>
            <a:ext cx="4934082" cy="1288029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77033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6242952" y="4807972"/>
            <a:ext cx="4934082" cy="1288029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567" tIns="74567" rIns="1073223" bIns="7456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/>
          </a:p>
        </p:txBody>
      </p:sp>
      <p:sp>
        <p:nvSpPr>
          <p:cNvPr id="16" name="Полилиния 15"/>
          <p:cNvSpPr/>
          <p:nvPr/>
        </p:nvSpPr>
        <p:spPr>
          <a:xfrm>
            <a:off x="3757613" y="2609768"/>
            <a:ext cx="5414961" cy="854810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ЖОБАНЫҢ ҚАТЫСУШЫЛАРЫ:</a:t>
            </a: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6256426" y="3352800"/>
            <a:ext cx="4934082" cy="1259214"/>
          </a:xfrm>
          <a:custGeom>
            <a:avLst/>
            <a:gdLst>
              <a:gd name="connsiteX0" fmla="*/ 0 w 5932739"/>
              <a:gd name="connsiteY0" fmla="*/ 85481 h 854810"/>
              <a:gd name="connsiteX1" fmla="*/ 85481 w 5932739"/>
              <a:gd name="connsiteY1" fmla="*/ 0 h 854810"/>
              <a:gd name="connsiteX2" fmla="*/ 5847258 w 5932739"/>
              <a:gd name="connsiteY2" fmla="*/ 0 h 854810"/>
              <a:gd name="connsiteX3" fmla="*/ 5932739 w 5932739"/>
              <a:gd name="connsiteY3" fmla="*/ 85481 h 854810"/>
              <a:gd name="connsiteX4" fmla="*/ 5932739 w 5932739"/>
              <a:gd name="connsiteY4" fmla="*/ 769329 h 854810"/>
              <a:gd name="connsiteX5" fmla="*/ 5847258 w 5932739"/>
              <a:gd name="connsiteY5" fmla="*/ 854810 h 854810"/>
              <a:gd name="connsiteX6" fmla="*/ 85481 w 5932739"/>
              <a:gd name="connsiteY6" fmla="*/ 854810 h 854810"/>
              <a:gd name="connsiteX7" fmla="*/ 0 w 5932739"/>
              <a:gd name="connsiteY7" fmla="*/ 769329 h 854810"/>
              <a:gd name="connsiteX8" fmla="*/ 0 w 5932739"/>
              <a:gd name="connsiteY8" fmla="*/ 85481 h 85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2739" h="854810">
                <a:moveTo>
                  <a:pt x="0" y="85481"/>
                </a:moveTo>
                <a:cubicBezTo>
                  <a:pt x="0" y="38271"/>
                  <a:pt x="38271" y="0"/>
                  <a:pt x="85481" y="0"/>
                </a:cubicBezTo>
                <a:lnTo>
                  <a:pt x="5847258" y="0"/>
                </a:lnTo>
                <a:cubicBezTo>
                  <a:pt x="5894468" y="0"/>
                  <a:pt x="5932739" y="38271"/>
                  <a:pt x="5932739" y="85481"/>
                </a:cubicBezTo>
                <a:lnTo>
                  <a:pt x="5932739" y="769329"/>
                </a:lnTo>
                <a:cubicBezTo>
                  <a:pt x="5932739" y="816539"/>
                  <a:pt x="5894468" y="854810"/>
                  <a:pt x="5847258" y="854810"/>
                </a:cubicBezTo>
                <a:lnTo>
                  <a:pt x="85481" y="854810"/>
                </a:lnTo>
                <a:cubicBezTo>
                  <a:pt x="38271" y="854810"/>
                  <a:pt x="0" y="816539"/>
                  <a:pt x="0" y="769329"/>
                </a:cubicBezTo>
                <a:lnTo>
                  <a:pt x="0" y="85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377" tIns="78377" rIns="1050724" bIns="78377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endParaRPr lang="ru-RU" sz="20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6"/>
          <p:cNvSpPr/>
          <p:nvPr/>
        </p:nvSpPr>
        <p:spPr>
          <a:xfrm>
            <a:off x="1319188" y="3303640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Скругленный прямоугольник 6"/>
          <p:cNvSpPr/>
          <p:nvPr/>
        </p:nvSpPr>
        <p:spPr>
          <a:xfrm>
            <a:off x="6594207" y="3338056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1" name="Скругленный прямоугольник 6"/>
          <p:cNvSpPr/>
          <p:nvPr/>
        </p:nvSpPr>
        <p:spPr>
          <a:xfrm>
            <a:off x="6618788" y="4798155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 ҮЙІ»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қоғамдық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Скругленный прямоугольник 6"/>
          <p:cNvSpPr/>
          <p:nvPr/>
        </p:nvSpPr>
        <p:spPr>
          <a:xfrm>
            <a:off x="1225783" y="4729316"/>
            <a:ext cx="4275369" cy="1458135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622300">
              <a:spcBef>
                <a:spcPct val="0"/>
              </a:spcBef>
              <a:spcAft>
                <a:spcPts val="8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Ақмола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облысының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0" algn="ctr" defTabSz="622300">
              <a:spcBef>
                <a:spcPct val="0"/>
              </a:spcBef>
              <a:spcAft>
                <a:spcPts val="800"/>
              </a:spcAft>
            </a:pP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интернат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мекемелері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4" name="object 15">
            <a:extLst>
              <a:ext uri="{FF2B5EF4-FFF2-40B4-BE49-F238E27FC236}">
                <a16:creationId xmlns:a16="http://schemas.microsoft.com/office/drawing/2014/main" id="{0326881C-AA0F-4ABA-BD16-BFD8587E5347}"/>
              </a:ext>
            </a:extLst>
          </p:cNvPr>
          <p:cNvSpPr txBox="1"/>
          <p:nvPr/>
        </p:nvSpPr>
        <p:spPr>
          <a:xfrm>
            <a:off x="1299455" y="1058202"/>
            <a:ext cx="9769544" cy="234423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100"/>
              </a:spcBef>
            </a:pP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ЖОБАНЫ ІСКЕ АСЫРУ МЕРЗІМІ 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– 2023-2024 </a:t>
            </a:r>
            <a:r>
              <a:rPr lang="ru-RU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ж.ж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  <a:endParaRPr sz="1800" b="1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5" name="Прямоугольник: скругленные углы 49">
            <a:extLst>
              <a:ext uri="{FF2B5EF4-FFF2-40B4-BE49-F238E27FC236}">
                <a16:creationId xmlns:a16="http://schemas.microsoft.com/office/drawing/2014/main" id="{1B5B7066-F164-449C-85B5-AB3F442FDF39}"/>
              </a:ext>
            </a:extLst>
          </p:cNvPr>
          <p:cNvSpPr/>
          <p:nvPr/>
        </p:nvSpPr>
        <p:spPr>
          <a:xfrm>
            <a:off x="1021354" y="1652612"/>
            <a:ext cx="10047645" cy="1005579"/>
          </a:xfrm>
          <a:prstGeom prst="roundRect">
            <a:avLst>
              <a:gd name="adj" fmla="val 5564"/>
            </a:avLst>
          </a:prstGeom>
          <a:solidFill>
            <a:srgbClr val="EFF4F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0197053-52B8-4464-9A5B-073B4C5A4987}"/>
              </a:ext>
            </a:extLst>
          </p:cNvPr>
          <p:cNvSpPr/>
          <p:nvPr/>
        </p:nvSpPr>
        <p:spPr>
          <a:xfrm>
            <a:off x="953734" y="1795622"/>
            <a:ext cx="10179991" cy="5355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2700" marR="5080" algn="ctr">
              <a:lnSpc>
                <a:spcPct val="80000"/>
              </a:lnSpc>
              <a:spcBef>
                <a:spcPts val="100"/>
              </a:spcBef>
            </a:pP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Мақсаты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–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Қазақстанда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кәсіби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қабылдаушы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отбасы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институтын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одан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әрі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тиімді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енгізу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үшін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кәсіби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қабылдаушы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тәрбиесі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жүйесін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практикалық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сынақтан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өткізу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9" name="Скругленный прямоугольник 6"/>
          <p:cNvSpPr/>
          <p:nvPr/>
        </p:nvSpPr>
        <p:spPr>
          <a:xfrm>
            <a:off x="1471588" y="3456040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Ақмола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облысының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Қорғаншылық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қамқоршылық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органдары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20" name="Скругленный прямоугольник 6"/>
          <p:cNvSpPr/>
          <p:nvPr/>
        </p:nvSpPr>
        <p:spPr>
          <a:xfrm>
            <a:off x="6746607" y="3490456"/>
            <a:ext cx="4275369" cy="1345051"/>
          </a:xfrm>
          <a:prstGeom prst="rect">
            <a:avLst/>
          </a:prstGeom>
          <a:noFill/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Ақмола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облысы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аумағында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тұратын</a:t>
            </a:r>
            <a:r>
              <a:rPr lang="ru-RU" sz="1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ҚР </a:t>
            </a:r>
            <a:r>
              <a:rPr lang="ru-RU" sz="1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азаматтары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2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237357"/>
            <a:ext cx="10210298" cy="813478"/>
          </a:xfrm>
        </p:spPr>
        <p:txBody>
          <a:bodyPr/>
          <a:lstStyle/>
          <a:p>
            <a:r>
              <a:rPr lang="ru-RU" dirty="0"/>
              <a:t>БАЛАЛАРДЫ ИНСТИТУТТАНДЫРУ </a:t>
            </a:r>
            <a:br>
              <a:rPr lang="ru-RU" dirty="0"/>
            </a:br>
            <a:r>
              <a:rPr lang="ru-RU" dirty="0"/>
              <a:t>САЛАСЫНДАҒЫ ПРОБЛЕМАЛАР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32394" y="1458004"/>
            <a:ext cx="108532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4 384*</a:t>
            </a:r>
            <a:r>
              <a:rPr lang="ru-RU" sz="2500" b="1" i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b="1" dirty="0" err="1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тәрбиеленуші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интернат </a:t>
            </a:r>
            <a:r>
              <a:rPr lang="ru-RU" sz="2500" b="1" dirty="0" err="1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мекемелерінде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500" b="1" dirty="0" err="1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соның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b="1" dirty="0" err="1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ішінде</a:t>
            </a:r>
            <a:r>
              <a:rPr lang="ru-RU" sz="25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3 418 бала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немесе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77% -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білім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беру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мекемелерінде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448 бала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немесе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11% -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денсаулық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сақтау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мекемелерінде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5 518 бала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немесе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12% -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ерекше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балаларға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арналған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мекемелерде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614551" y="6136971"/>
            <a:ext cx="88737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*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ағымдағы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күнге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ұлттық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бала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асырап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алу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жөніндегі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агенттіктің</a:t>
            </a:r>
            <a:r>
              <a:rPr lang="ru-RU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15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деректері</a:t>
            </a:r>
            <a:endParaRPr lang="ru-RU" sz="1500" i="1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54165" y="3673389"/>
            <a:ext cx="1015075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80% бала 7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жастан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17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жасқа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5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дейін</a:t>
            </a: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buFontTx/>
              <a:buChar char="-"/>
            </a:pPr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64% - </a:t>
            </a:r>
            <a:r>
              <a:rPr lang="ru-RU" sz="25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сиблингтер</a:t>
            </a:r>
            <a:r>
              <a:rPr lang="ru-RU" sz="25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buFontTx/>
              <a:buChar char="-"/>
            </a:pP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r>
              <a:rPr lang="ru-RU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- 45% диагнозы бар</a:t>
            </a:r>
          </a:p>
        </p:txBody>
      </p:sp>
    </p:spTree>
    <p:extLst>
      <p:ext uri="{BB962C8B-B14F-4D97-AF65-F5344CB8AC3E}">
        <p14:creationId xmlns:p14="http://schemas.microsoft.com/office/powerpoint/2010/main" val="13015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424166"/>
            <a:ext cx="9126315" cy="813478"/>
          </a:xfrm>
        </p:spPr>
        <p:txBody>
          <a:bodyPr/>
          <a:lstStyle/>
          <a:p>
            <a:r>
              <a:rPr lang="ru-RU" dirty="0"/>
              <a:t>БАЛАЛАРДЫ ИНСТИТУТТАНДЫРУ</a:t>
            </a:r>
            <a:br>
              <a:rPr lang="ru-RU" dirty="0"/>
            </a:br>
            <a:r>
              <a:rPr lang="ru-RU" dirty="0"/>
              <a:t>САЛАСЫНДАҒЫ </a:t>
            </a:r>
            <a:r>
              <a:rPr lang="ru-RU" dirty="0" smtClean="0"/>
              <a:t>ПРОБЛЕМАЛАР</a:t>
            </a: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itle 34">
            <a:extLst>
              <a:ext uri="{FF2B5EF4-FFF2-40B4-BE49-F238E27FC236}">
                <a16:creationId xmlns:a16="http://schemas.microsoft.com/office/drawing/2014/main" id="{D7D6B9A5-4C01-49A4-B3C5-5A010310F756}"/>
              </a:ext>
            </a:extLst>
          </p:cNvPr>
          <p:cNvSpPr txBox="1">
            <a:spLocks/>
          </p:cNvSpPr>
          <p:nvPr/>
        </p:nvSpPr>
        <p:spPr>
          <a:xfrm>
            <a:off x="6615665" y="1423143"/>
            <a:ext cx="4581068" cy="7948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ru-RU" sz="1600" b="1" dirty="0">
                <a:solidFill>
                  <a:srgbClr val="F44966"/>
                </a:solidFill>
              </a:rPr>
              <a:t>ИҮБМ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БІТІРУШІЛЕРГЕ САПАЛЫ ӘЛЕУМЕТТЕНУДІ </a:t>
            </a:r>
            <a:r>
              <a:rPr lang="ru-RU" sz="1600" b="1" dirty="0">
                <a:solidFill>
                  <a:srgbClr val="F44966"/>
                </a:solidFill>
              </a:rPr>
              <a:t>ҚАМТАМАСЫЗ  ЕТПЕЙДІ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C325F10-9243-4F53-87CE-1A494984B2BF}"/>
              </a:ext>
            </a:extLst>
          </p:cNvPr>
          <p:cNvGrpSpPr/>
          <p:nvPr/>
        </p:nvGrpSpPr>
        <p:grpSpPr>
          <a:xfrm>
            <a:off x="5861540" y="2219500"/>
            <a:ext cx="5799239" cy="3722615"/>
            <a:chOff x="6023466" y="2308890"/>
            <a:chExt cx="5630088" cy="3722615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AC830884-AD97-4770-A81F-BA535E72D494}"/>
                </a:ext>
              </a:extLst>
            </p:cNvPr>
            <p:cNvGrpSpPr/>
            <p:nvPr/>
          </p:nvGrpSpPr>
          <p:grpSpPr>
            <a:xfrm>
              <a:off x="6023466" y="2329760"/>
              <a:ext cx="1043253" cy="3700287"/>
              <a:chOff x="6428556" y="2331218"/>
              <a:chExt cx="5225378" cy="370028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40" name="Прямоугольник: скругленные углы 52">
                <a:extLst>
                  <a:ext uri="{FF2B5EF4-FFF2-40B4-BE49-F238E27FC236}">
                    <a16:creationId xmlns:a16="http://schemas.microsoft.com/office/drawing/2014/main" id="{5F9660B3-F0E4-42D7-8F91-D3D539184C7A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Прямоугольник: скругленные углы 53">
                <a:extLst>
                  <a:ext uri="{FF2B5EF4-FFF2-40B4-BE49-F238E27FC236}">
                    <a16:creationId xmlns:a16="http://schemas.microsoft.com/office/drawing/2014/main" id="{7A228AEC-44EA-4BFF-B089-BA9492454886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F44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Прямоугольник: скругленные углы 54">
                <a:extLst>
                  <a:ext uri="{FF2B5EF4-FFF2-40B4-BE49-F238E27FC236}">
                    <a16:creationId xmlns:a16="http://schemas.microsoft.com/office/drawing/2014/main" id="{51C4111F-46C4-4D93-BF87-519C8C9DF975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79128A87-B63C-4A0B-983B-9E9DDDE7D756}"/>
                </a:ext>
              </a:extLst>
            </p:cNvPr>
            <p:cNvGrpSpPr/>
            <p:nvPr/>
          </p:nvGrpSpPr>
          <p:grpSpPr>
            <a:xfrm>
              <a:off x="7150553" y="2331218"/>
              <a:ext cx="4401543" cy="3700287"/>
              <a:chOff x="6428556" y="2331218"/>
              <a:chExt cx="5465578" cy="3700287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Прямоугольник: скругленные углы 45">
                <a:extLst>
                  <a:ext uri="{FF2B5EF4-FFF2-40B4-BE49-F238E27FC236}">
                    <a16:creationId xmlns:a16="http://schemas.microsoft.com/office/drawing/2014/main" id="{BC474FC4-FD13-4A24-A35E-FBDA92CE7CB4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Прямоугольник: скругленные углы 44">
                <a:extLst>
                  <a:ext uri="{FF2B5EF4-FFF2-40B4-BE49-F238E27FC236}">
                    <a16:creationId xmlns:a16="http://schemas.microsoft.com/office/drawing/2014/main" id="{8C7367D9-F112-42F7-A652-116608E8B5A8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F44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Прямоугольник: скругленные углы 5">
                <a:extLst>
                  <a:ext uri="{FF2B5EF4-FFF2-40B4-BE49-F238E27FC236}">
                    <a16:creationId xmlns:a16="http://schemas.microsoft.com/office/drawing/2014/main" id="{A9D9D064-7E02-44F9-96E3-4B44220DDA58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465578" cy="1187096"/>
              </a:xfrm>
              <a:prstGeom prst="roundRect">
                <a:avLst>
                  <a:gd name="adj" fmla="val 9049"/>
                </a:avLst>
              </a:prstGeom>
              <a:solidFill>
                <a:srgbClr val="EFF4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D3539A9D-122A-478B-8D4A-F110F9E20059}"/>
                </a:ext>
              </a:extLst>
            </p:cNvPr>
            <p:cNvGrpSpPr/>
            <p:nvPr/>
          </p:nvGrpSpPr>
          <p:grpSpPr>
            <a:xfrm>
              <a:off x="9345678" y="2398505"/>
              <a:ext cx="1923498" cy="1052522"/>
              <a:chOff x="9640953" y="2435134"/>
              <a:chExt cx="1923498" cy="1052522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CE00BAD-7DD8-4DF4-B53C-0C7F792A263E}"/>
                  </a:ext>
                </a:extLst>
              </p:cNvPr>
              <p:cNvSpPr txBox="1"/>
              <p:nvPr/>
            </p:nvSpPr>
            <p:spPr>
              <a:xfrm>
                <a:off x="9640953" y="2867484"/>
                <a:ext cx="18268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44966"/>
                    </a:solidFill>
                  </a:rPr>
                  <a:t>+1 055,4** 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497D52-65FD-4722-9EEC-84F4CF811F94}"/>
                  </a:ext>
                </a:extLst>
              </p:cNvPr>
              <p:cNvSpPr txBox="1"/>
              <p:nvPr/>
            </p:nvSpPr>
            <p:spPr>
              <a:xfrm>
                <a:off x="9640953" y="2435134"/>
                <a:ext cx="1923498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Экономикалық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белсенді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азамат</a:t>
                </a:r>
                <a:endPara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E69662D-F54C-435F-AEFF-8D5EEEF78554}"/>
                  </a:ext>
                </a:extLst>
              </p:cNvPr>
              <p:cNvSpPr txBox="1"/>
              <p:nvPr/>
            </p:nvSpPr>
            <p:spPr>
              <a:xfrm>
                <a:off x="9728444" y="3210657"/>
                <a:ext cx="1252123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</a:t>
                </a:r>
                <a:r>
                  <a:rPr lang="ru-RU" sz="12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теңге</a:t>
                </a:r>
                <a:endParaRPr lang="ru-RU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pic>
          <p:nvPicPr>
            <p:cNvPr id="14" name="Рисунок 41">
              <a:extLst>
                <a:ext uri="{FF2B5EF4-FFF2-40B4-BE49-F238E27FC236}">
                  <a16:creationId xmlns:a16="http://schemas.microsoft.com/office/drawing/2014/main" id="{6CC765E7-3298-4B37-A79A-ACF93474E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/>
          </p:blipFill>
          <p:spPr>
            <a:xfrm>
              <a:off x="6228365" y="2632886"/>
              <a:ext cx="633455" cy="583760"/>
            </a:xfrm>
            <a:prstGeom prst="rect">
              <a:avLst/>
            </a:prstGeom>
          </p:spPr>
        </p:pic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04547D7E-F860-423E-89B5-22C45685EAEA}"/>
                </a:ext>
              </a:extLst>
            </p:cNvPr>
            <p:cNvGrpSpPr/>
            <p:nvPr/>
          </p:nvGrpSpPr>
          <p:grpSpPr>
            <a:xfrm>
              <a:off x="9307797" y="4918434"/>
              <a:ext cx="2345757" cy="1052482"/>
              <a:chOff x="9603072" y="4878242"/>
              <a:chExt cx="2345757" cy="1052482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59E84B3-3AFE-45E3-A3AB-42FCC5627104}"/>
                  </a:ext>
                </a:extLst>
              </p:cNvPr>
              <p:cNvSpPr txBox="1"/>
              <p:nvPr/>
            </p:nvSpPr>
            <p:spPr>
              <a:xfrm>
                <a:off x="9603072" y="4878242"/>
                <a:ext cx="2345757" cy="692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Белгілі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тұрғылықты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мекенжайы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жоқ</a:t>
                </a:r>
                <a:endPara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жұмыссыз</a:t>
                </a:r>
                <a:r>
                  <a:rPr lang="ru-RU" sz="13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азамат</a:t>
                </a:r>
                <a:endPara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82C250-C77D-448B-87AB-2B8EF72906B8}"/>
                  </a:ext>
                </a:extLst>
              </p:cNvPr>
              <p:cNvSpPr txBox="1"/>
              <p:nvPr/>
            </p:nvSpPr>
            <p:spPr>
              <a:xfrm>
                <a:off x="9603073" y="5469059"/>
                <a:ext cx="11195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44966"/>
                    </a:solidFill>
                  </a:rPr>
                  <a:t>-126,3 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F2D3AA8-870D-4317-9410-7FC7B534CB65}"/>
                  </a:ext>
                </a:extLst>
              </p:cNvPr>
              <p:cNvSpPr txBox="1"/>
              <p:nvPr/>
            </p:nvSpPr>
            <p:spPr>
              <a:xfrm>
                <a:off x="10501746" y="5577644"/>
                <a:ext cx="107446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</a:t>
                </a:r>
                <a:r>
                  <a:rPr lang="ru-RU" sz="12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теңге</a:t>
                </a:r>
                <a:endParaRPr lang="ru-RU" sz="12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16" name="Полилиния: фигура 56">
              <a:extLst>
                <a:ext uri="{FF2B5EF4-FFF2-40B4-BE49-F238E27FC236}">
                  <a16:creationId xmlns:a16="http://schemas.microsoft.com/office/drawing/2014/main" id="{E9ADCC86-FB31-4D3B-8611-563F62C1D87E}"/>
                </a:ext>
              </a:extLst>
            </p:cNvPr>
            <p:cNvSpPr/>
            <p:nvPr/>
          </p:nvSpPr>
          <p:spPr>
            <a:xfrm>
              <a:off x="6238727" y="5141378"/>
              <a:ext cx="612730" cy="508644"/>
            </a:xfrm>
            <a:custGeom>
              <a:avLst/>
              <a:gdLst>
                <a:gd name="connsiteX0" fmla="*/ 3169081 w 4591295"/>
                <a:gd name="connsiteY0" fmla="*/ 3049419 h 4135815"/>
                <a:gd name="connsiteX1" fmla="*/ 3169081 w 4591295"/>
                <a:gd name="connsiteY1" fmla="*/ 3308800 h 4135815"/>
                <a:gd name="connsiteX2" fmla="*/ 4102605 w 4591295"/>
                <a:gd name="connsiteY2" fmla="*/ 3308800 h 4135815"/>
                <a:gd name="connsiteX3" fmla="*/ 4102605 w 4591295"/>
                <a:gd name="connsiteY3" fmla="*/ 3049419 h 4135815"/>
                <a:gd name="connsiteX4" fmla="*/ 3635217 w 4591295"/>
                <a:gd name="connsiteY4" fmla="*/ 2223657 h 4135815"/>
                <a:gd name="connsiteX5" fmla="*/ 4591295 w 4591295"/>
                <a:gd name="connsiteY5" fmla="*/ 3179737 h 4135815"/>
                <a:gd name="connsiteX6" fmla="*/ 3635217 w 4591295"/>
                <a:gd name="connsiteY6" fmla="*/ 4135815 h 4135815"/>
                <a:gd name="connsiteX7" fmla="*/ 2679137 w 4591295"/>
                <a:gd name="connsiteY7" fmla="*/ 3179737 h 4135815"/>
                <a:gd name="connsiteX8" fmla="*/ 3635217 w 4591295"/>
                <a:gd name="connsiteY8" fmla="*/ 2223657 h 4135815"/>
                <a:gd name="connsiteX9" fmla="*/ 2070839 w 4591295"/>
                <a:gd name="connsiteY9" fmla="*/ 2378 h 4135815"/>
                <a:gd name="connsiteX10" fmla="*/ 2394585 w 4591295"/>
                <a:gd name="connsiteY10" fmla="*/ 102435 h 4135815"/>
                <a:gd name="connsiteX11" fmla="*/ 2622233 w 4591295"/>
                <a:gd name="connsiteY11" fmla="*/ 313890 h 4135815"/>
                <a:gd name="connsiteX12" fmla="*/ 2871788 w 4591295"/>
                <a:gd name="connsiteY12" fmla="*/ 1107323 h 4135815"/>
                <a:gd name="connsiteX13" fmla="*/ 2854643 w 4591295"/>
                <a:gd name="connsiteY13" fmla="*/ 1177808 h 4135815"/>
                <a:gd name="connsiteX14" fmla="*/ 2921318 w 4591295"/>
                <a:gd name="connsiteY14" fmla="*/ 1511183 h 4135815"/>
                <a:gd name="connsiteX15" fmla="*/ 2760345 w 4591295"/>
                <a:gd name="connsiteY15" fmla="*/ 1792170 h 4135815"/>
                <a:gd name="connsiteX16" fmla="*/ 2646998 w 4591295"/>
                <a:gd name="connsiteY16" fmla="*/ 2101733 h 4135815"/>
                <a:gd name="connsiteX17" fmla="*/ 2646998 w 4591295"/>
                <a:gd name="connsiteY17" fmla="*/ 2434156 h 4135815"/>
                <a:gd name="connsiteX18" fmla="*/ 2392680 w 4591295"/>
                <a:gd name="connsiteY18" fmla="*/ 3184725 h 4135815"/>
                <a:gd name="connsiteX19" fmla="*/ 2835593 w 4591295"/>
                <a:gd name="connsiteY19" fmla="*/ 4132463 h 4135815"/>
                <a:gd name="connsiteX20" fmla="*/ 201930 w 4591295"/>
                <a:gd name="connsiteY20" fmla="*/ 4132463 h 4135815"/>
                <a:gd name="connsiteX21" fmla="*/ 0 w 4591295"/>
                <a:gd name="connsiteY21" fmla="*/ 3930533 h 4135815"/>
                <a:gd name="connsiteX22" fmla="*/ 0 w 4591295"/>
                <a:gd name="connsiteY22" fmla="*/ 3572393 h 4135815"/>
                <a:gd name="connsiteX23" fmla="*/ 146685 w 4591295"/>
                <a:gd name="connsiteY23" fmla="*/ 3264735 h 4135815"/>
                <a:gd name="connsiteX24" fmla="*/ 1307783 w 4591295"/>
                <a:gd name="connsiteY24" fmla="*/ 2519881 h 4135815"/>
                <a:gd name="connsiteX25" fmla="*/ 1329690 w 4591295"/>
                <a:gd name="connsiteY25" fmla="*/ 2487496 h 4135815"/>
                <a:gd name="connsiteX26" fmla="*/ 1329690 w 4591295"/>
                <a:gd name="connsiteY26" fmla="*/ 2101733 h 4135815"/>
                <a:gd name="connsiteX27" fmla="*/ 1216343 w 4591295"/>
                <a:gd name="connsiteY27" fmla="*/ 1792170 h 4135815"/>
                <a:gd name="connsiteX28" fmla="*/ 1055370 w 4591295"/>
                <a:gd name="connsiteY28" fmla="*/ 1511183 h 4135815"/>
                <a:gd name="connsiteX29" fmla="*/ 1118235 w 4591295"/>
                <a:gd name="connsiteY29" fmla="*/ 1177808 h 4135815"/>
                <a:gd name="connsiteX30" fmla="*/ 1101090 w 4591295"/>
                <a:gd name="connsiteY30" fmla="*/ 1106370 h 4135815"/>
                <a:gd name="connsiteX31" fmla="*/ 1099185 w 4591295"/>
                <a:gd name="connsiteY31" fmla="*/ 716798 h 4135815"/>
                <a:gd name="connsiteX32" fmla="*/ 1326833 w 4591295"/>
                <a:gd name="connsiteY32" fmla="*/ 317700 h 4135815"/>
                <a:gd name="connsiteX33" fmla="*/ 1537335 w 4591295"/>
                <a:gd name="connsiteY33" fmla="*/ 143393 h 4135815"/>
                <a:gd name="connsiteX34" fmla="*/ 1742123 w 4591295"/>
                <a:gd name="connsiteY34" fmla="*/ 38618 h 4135815"/>
                <a:gd name="connsiteX35" fmla="*/ 1927860 w 4591295"/>
                <a:gd name="connsiteY35" fmla="*/ 3375 h 4135815"/>
                <a:gd name="connsiteX36" fmla="*/ 2070839 w 4591295"/>
                <a:gd name="connsiteY36" fmla="*/ 2378 h 4135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591295" h="4135815">
                  <a:moveTo>
                    <a:pt x="3169081" y="3049419"/>
                  </a:moveTo>
                  <a:lnTo>
                    <a:pt x="3169081" y="3308800"/>
                  </a:lnTo>
                  <a:lnTo>
                    <a:pt x="4102605" y="3308800"/>
                  </a:lnTo>
                  <a:lnTo>
                    <a:pt x="4102605" y="3049419"/>
                  </a:lnTo>
                  <a:close/>
                  <a:moveTo>
                    <a:pt x="3635217" y="2223657"/>
                  </a:moveTo>
                  <a:cubicBezTo>
                    <a:pt x="4162751" y="2223657"/>
                    <a:pt x="4591295" y="2650948"/>
                    <a:pt x="4591295" y="3179737"/>
                  </a:cubicBezTo>
                  <a:cubicBezTo>
                    <a:pt x="4591295" y="3707271"/>
                    <a:pt x="4164005" y="4135815"/>
                    <a:pt x="3635217" y="4135815"/>
                  </a:cubicBezTo>
                  <a:cubicBezTo>
                    <a:pt x="3107681" y="4135815"/>
                    <a:pt x="2679137" y="3708525"/>
                    <a:pt x="2679137" y="3179737"/>
                  </a:cubicBezTo>
                  <a:cubicBezTo>
                    <a:pt x="2679137" y="2650948"/>
                    <a:pt x="3107681" y="2222404"/>
                    <a:pt x="3635217" y="2223657"/>
                  </a:cubicBezTo>
                  <a:close/>
                  <a:moveTo>
                    <a:pt x="2070839" y="2378"/>
                  </a:moveTo>
                  <a:cubicBezTo>
                    <a:pt x="2204740" y="12424"/>
                    <a:pt x="2311717" y="53144"/>
                    <a:pt x="2394585" y="102435"/>
                  </a:cubicBezTo>
                  <a:cubicBezTo>
                    <a:pt x="2559368" y="193875"/>
                    <a:pt x="2622233" y="313890"/>
                    <a:pt x="2622233" y="313890"/>
                  </a:cubicBezTo>
                  <a:cubicBezTo>
                    <a:pt x="2622233" y="313890"/>
                    <a:pt x="2999423" y="340560"/>
                    <a:pt x="2871788" y="1107323"/>
                  </a:cubicBezTo>
                  <a:cubicBezTo>
                    <a:pt x="2867025" y="1130183"/>
                    <a:pt x="2861310" y="1153995"/>
                    <a:pt x="2854643" y="1177808"/>
                  </a:cubicBezTo>
                  <a:cubicBezTo>
                    <a:pt x="2927033" y="1177808"/>
                    <a:pt x="3000375" y="1233053"/>
                    <a:pt x="2921318" y="1511183"/>
                  </a:cubicBezTo>
                  <a:cubicBezTo>
                    <a:pt x="2860358" y="1728353"/>
                    <a:pt x="2803208" y="1788361"/>
                    <a:pt x="2760345" y="1792170"/>
                  </a:cubicBezTo>
                  <a:cubicBezTo>
                    <a:pt x="2745105" y="1890278"/>
                    <a:pt x="2706053" y="1998863"/>
                    <a:pt x="2646998" y="2101733"/>
                  </a:cubicBezTo>
                  <a:lnTo>
                    <a:pt x="2646998" y="2434156"/>
                  </a:lnTo>
                  <a:cubicBezTo>
                    <a:pt x="2487930" y="2642753"/>
                    <a:pt x="2392680" y="2902785"/>
                    <a:pt x="2392680" y="3184725"/>
                  </a:cubicBezTo>
                  <a:cubicBezTo>
                    <a:pt x="2392680" y="3564773"/>
                    <a:pt x="2565083" y="3905768"/>
                    <a:pt x="2835593" y="4132463"/>
                  </a:cubicBezTo>
                  <a:lnTo>
                    <a:pt x="201930" y="4132463"/>
                  </a:lnTo>
                  <a:cubicBezTo>
                    <a:pt x="90488" y="4132463"/>
                    <a:pt x="0" y="4041975"/>
                    <a:pt x="0" y="3930533"/>
                  </a:cubicBezTo>
                  <a:lnTo>
                    <a:pt x="0" y="3572393"/>
                  </a:lnTo>
                  <a:cubicBezTo>
                    <a:pt x="0" y="3453331"/>
                    <a:pt x="54293" y="3339983"/>
                    <a:pt x="146685" y="3264735"/>
                  </a:cubicBezTo>
                  <a:cubicBezTo>
                    <a:pt x="652463" y="2849446"/>
                    <a:pt x="1197293" y="2574173"/>
                    <a:pt x="1307783" y="2519881"/>
                  </a:cubicBezTo>
                  <a:cubicBezTo>
                    <a:pt x="1320165" y="2513213"/>
                    <a:pt x="1327785" y="2500831"/>
                    <a:pt x="1329690" y="2487496"/>
                  </a:cubicBezTo>
                  <a:lnTo>
                    <a:pt x="1329690" y="2101733"/>
                  </a:lnTo>
                  <a:cubicBezTo>
                    <a:pt x="1269683" y="1998863"/>
                    <a:pt x="1231583" y="1890278"/>
                    <a:pt x="1216343" y="1792170"/>
                  </a:cubicBezTo>
                  <a:cubicBezTo>
                    <a:pt x="1173480" y="1788361"/>
                    <a:pt x="1116330" y="1727400"/>
                    <a:pt x="1055370" y="1511183"/>
                  </a:cubicBezTo>
                  <a:cubicBezTo>
                    <a:pt x="977265" y="1237815"/>
                    <a:pt x="1047750" y="1179713"/>
                    <a:pt x="1118235" y="1177808"/>
                  </a:cubicBezTo>
                  <a:cubicBezTo>
                    <a:pt x="1111568" y="1153995"/>
                    <a:pt x="1105853" y="1130183"/>
                    <a:pt x="1101090" y="1106370"/>
                  </a:cubicBezTo>
                  <a:cubicBezTo>
                    <a:pt x="1074420" y="968258"/>
                    <a:pt x="1066800" y="839670"/>
                    <a:pt x="1099185" y="716798"/>
                  </a:cubicBezTo>
                  <a:cubicBezTo>
                    <a:pt x="1137285" y="552015"/>
                    <a:pt x="1226820" y="419618"/>
                    <a:pt x="1326833" y="317700"/>
                  </a:cubicBezTo>
                  <a:cubicBezTo>
                    <a:pt x="1389698" y="250073"/>
                    <a:pt x="1461135" y="191970"/>
                    <a:pt x="1537335" y="143393"/>
                  </a:cubicBezTo>
                  <a:cubicBezTo>
                    <a:pt x="1599248" y="100530"/>
                    <a:pt x="1667828" y="63383"/>
                    <a:pt x="1742123" y="38618"/>
                  </a:cubicBezTo>
                  <a:cubicBezTo>
                    <a:pt x="1800225" y="19568"/>
                    <a:pt x="1862138" y="6233"/>
                    <a:pt x="1927860" y="3375"/>
                  </a:cubicBezTo>
                  <a:cubicBezTo>
                    <a:pt x="1978581" y="-911"/>
                    <a:pt x="2026206" y="-971"/>
                    <a:pt x="2070839" y="2378"/>
                  </a:cubicBezTo>
                  <a:close/>
                </a:path>
              </a:pathLst>
            </a:custGeom>
            <a:solidFill>
              <a:srgbClr val="F4496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pic>
          <p:nvPicPr>
            <p:cNvPr id="17" name="Рисунок 58">
              <a:extLst>
                <a:ext uri="{FF2B5EF4-FFF2-40B4-BE49-F238E27FC236}">
                  <a16:creationId xmlns:a16="http://schemas.microsoft.com/office/drawing/2014/main" id="{8BFBD935-C7E7-4D11-9E58-C8B22C889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271027" y="3882731"/>
              <a:ext cx="548130" cy="505129"/>
            </a:xfrm>
            <a:prstGeom prst="rect">
              <a:avLst/>
            </a:prstGeom>
          </p:spPr>
        </p:pic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4B116616-263A-4BF2-9D44-DF210E1112FD}"/>
                </a:ext>
              </a:extLst>
            </p:cNvPr>
            <p:cNvGrpSpPr/>
            <p:nvPr/>
          </p:nvGrpSpPr>
          <p:grpSpPr>
            <a:xfrm>
              <a:off x="7278279" y="2308890"/>
              <a:ext cx="1998134" cy="1052881"/>
              <a:chOff x="7302251" y="2352325"/>
              <a:chExt cx="1998134" cy="1052881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9E19309-400B-4AC6-B663-453B248C2D82}"/>
                  </a:ext>
                </a:extLst>
              </p:cNvPr>
              <p:cNvSpPr txBox="1"/>
              <p:nvPr/>
            </p:nvSpPr>
            <p:spPr>
              <a:xfrm>
                <a:off x="7302251" y="2712709"/>
                <a:ext cx="1998134" cy="692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13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Мемлекеттік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 ИҮБМ </a:t>
                </a:r>
                <a:r>
                  <a:rPr kumimoji="0" lang="ru-RU" sz="13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бітірушілері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ru-RU" sz="13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сәтті</a:t>
                </a:r>
                <a:r>
                  <a:rPr kumimoji="0" lang="ru-RU" sz="13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ru-RU" sz="13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</a:rPr>
                  <a:t>бейімделген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1DBE4E4-39D1-4664-BF58-F8D340B5631B}"/>
                  </a:ext>
                </a:extLst>
              </p:cNvPr>
              <p:cNvSpPr txBox="1"/>
              <p:nvPr/>
            </p:nvSpPr>
            <p:spPr>
              <a:xfrm>
                <a:off x="7302251" y="2352325"/>
                <a:ext cx="11708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44966"/>
                    </a:solidFill>
                    <a:effectLst/>
                    <a:uLnTx/>
                    <a:uFillTx/>
                  </a:rPr>
                  <a:t>10%*</a:t>
                </a:r>
              </a:p>
            </p:txBody>
          </p:sp>
        </p:grpSp>
        <p:grpSp>
          <p:nvGrpSpPr>
            <p:cNvPr id="19" name="Группа 18">
              <a:extLst>
                <a:ext uri="{FF2B5EF4-FFF2-40B4-BE49-F238E27FC236}">
                  <a16:creationId xmlns:a16="http://schemas.microsoft.com/office/drawing/2014/main" id="{9988265B-52B3-4397-8A79-403474CCC709}"/>
                </a:ext>
              </a:extLst>
            </p:cNvPr>
            <p:cNvGrpSpPr/>
            <p:nvPr/>
          </p:nvGrpSpPr>
          <p:grpSpPr>
            <a:xfrm>
              <a:off x="7278279" y="3718239"/>
              <a:ext cx="1377802" cy="876864"/>
              <a:chOff x="7302251" y="3698143"/>
              <a:chExt cx="1377802" cy="876864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ECA6BAB-45AA-44A9-A19D-45B533D1F9FB}"/>
                  </a:ext>
                </a:extLst>
              </p:cNvPr>
              <p:cNvSpPr txBox="1"/>
              <p:nvPr/>
            </p:nvSpPr>
            <p:spPr>
              <a:xfrm>
                <a:off x="7302251" y="3698143"/>
                <a:ext cx="126615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40%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49B78C5-49C9-4DD6-855B-30DC8866F912}"/>
                  </a:ext>
                </a:extLst>
              </p:cNvPr>
              <p:cNvSpPr txBox="1"/>
              <p:nvPr/>
            </p:nvSpPr>
            <p:spPr>
              <a:xfrm>
                <a:off x="7302251" y="4082564"/>
                <a:ext cx="1377802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lang="ru-RU" sz="1300" dirty="0" err="1">
                    <a:solidFill>
                      <a:schemeClr val="bg1"/>
                    </a:solidFill>
                  </a:rPr>
                  <a:t>қ</a:t>
                </a:r>
                <a:r>
                  <a:rPr lang="ru-RU" sz="1300" dirty="0" err="1" smtClean="0">
                    <a:solidFill>
                      <a:schemeClr val="bg1"/>
                    </a:solidFill>
                  </a:rPr>
                  <a:t>ылмыс</a:t>
                </a:r>
                <a:r>
                  <a:rPr lang="ru-RU" sz="13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1300" dirty="0" err="1" smtClean="0">
                    <a:solidFill>
                      <a:schemeClr val="bg1"/>
                    </a:solidFill>
                  </a:rPr>
                  <a:t>жасайды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FD396D89-4EF4-459D-85E8-FA7CEE62FC4E}"/>
                </a:ext>
              </a:extLst>
            </p:cNvPr>
            <p:cNvGrpSpPr/>
            <p:nvPr/>
          </p:nvGrpSpPr>
          <p:grpSpPr>
            <a:xfrm>
              <a:off x="7278279" y="4959625"/>
              <a:ext cx="1734622" cy="867496"/>
              <a:chOff x="7321785" y="4959625"/>
              <a:chExt cx="1734622" cy="867496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EFEAF97-0D0B-4B41-BB96-C51E7B8A8B45}"/>
                  </a:ext>
                </a:extLst>
              </p:cNvPr>
              <p:cNvSpPr txBox="1"/>
              <p:nvPr/>
            </p:nvSpPr>
            <p:spPr>
              <a:xfrm>
                <a:off x="7321785" y="4959625"/>
                <a:ext cx="9776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lang="ru-RU" sz="2400" b="1" dirty="0">
                    <a:solidFill>
                      <a:srgbClr val="F44966"/>
                    </a:solidFill>
                  </a:rPr>
                  <a:t>5</a:t>
                </a: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44966"/>
                    </a:solidFill>
                    <a:effectLst/>
                    <a:uLnTx/>
                    <a:uFillTx/>
                  </a:rPr>
                  <a:t>0%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E860A02-6BD1-4689-9EC0-66A0569A564C}"/>
                  </a:ext>
                </a:extLst>
              </p:cNvPr>
              <p:cNvSpPr txBox="1"/>
              <p:nvPr/>
            </p:nvSpPr>
            <p:spPr>
              <a:xfrm>
                <a:off x="7340507" y="5334678"/>
                <a:ext cx="1715900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37298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>
                    <a:srgbClr val="C0504D"/>
                  </a:buClr>
                  <a:buSzTx/>
                  <a:tabLst/>
                  <a:defRPr/>
                </a:pPr>
                <a:r>
                  <a:rPr lang="ru-RU" sz="1300" dirty="0" err="1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Еңбек</a:t>
                </a:r>
                <a:r>
                  <a:rPr lang="ru-RU" sz="130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нарығында</a:t>
                </a:r>
                <a:r>
                  <a:rPr lang="ru-RU" sz="130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сұраныс</a:t>
                </a:r>
                <a:r>
                  <a:rPr lang="ru-RU" sz="130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 </a:t>
                </a:r>
                <a:r>
                  <a:rPr lang="ru-RU" sz="1300" dirty="0" err="1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жоқ</a:t>
                </a:r>
                <a:endParaRPr kumimoji="0" lang="ru-RU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C7CC1B89-6970-446C-B077-2415F3C4D9F4}"/>
                </a:ext>
              </a:extLst>
            </p:cNvPr>
            <p:cNvGrpSpPr/>
            <p:nvPr/>
          </p:nvGrpSpPr>
          <p:grpSpPr>
            <a:xfrm>
              <a:off x="9188922" y="3855623"/>
              <a:ext cx="1815174" cy="696188"/>
              <a:chOff x="9484197" y="3765191"/>
              <a:chExt cx="1815174" cy="696188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8FFA67-1B31-4860-9B10-57FEAE6E867F}"/>
                  </a:ext>
                </a:extLst>
              </p:cNvPr>
              <p:cNvSpPr txBox="1"/>
              <p:nvPr/>
            </p:nvSpPr>
            <p:spPr>
              <a:xfrm>
                <a:off x="9484197" y="3999714"/>
                <a:ext cx="18151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>
                    <a:solidFill>
                      <a:schemeClr val="bg1"/>
                    </a:solidFill>
                  </a:rPr>
                  <a:t>-46,5 </a:t>
                </a:r>
                <a:r>
                  <a:rPr lang="ru-RU" sz="1200" dirty="0">
                    <a:solidFill>
                      <a:schemeClr val="bg1"/>
                    </a:solidFill>
                  </a:rPr>
                  <a:t>млн </a:t>
                </a:r>
                <a:r>
                  <a:rPr lang="ru-RU" sz="1200" dirty="0" err="1" smtClean="0">
                    <a:solidFill>
                      <a:schemeClr val="bg1"/>
                    </a:solidFill>
                  </a:rPr>
                  <a:t>теңге</a:t>
                </a:r>
                <a:endParaRPr lang="ru-RU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16E7021-391D-4D64-BA12-C52F32E9C09A}"/>
                  </a:ext>
                </a:extLst>
              </p:cNvPr>
              <p:cNvSpPr txBox="1"/>
              <p:nvPr/>
            </p:nvSpPr>
            <p:spPr>
              <a:xfrm>
                <a:off x="9484197" y="3765191"/>
                <a:ext cx="1518760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300" dirty="0" err="1" smtClean="0">
                    <a:solidFill>
                      <a:schemeClr val="bg1"/>
                    </a:solidFill>
                  </a:rPr>
                  <a:t>Қылмыскер</a:t>
                </a:r>
                <a:endParaRPr lang="ru-RU" sz="13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3" name="Rectangle 5">
            <a:extLst>
              <a:ext uri="{FF2B5EF4-FFF2-40B4-BE49-F238E27FC236}">
                <a16:creationId xmlns:a16="http://schemas.microsoft.com/office/drawing/2014/main" id="{8110C1C4-8F73-440F-A406-EAB541973BEC}"/>
              </a:ext>
            </a:extLst>
          </p:cNvPr>
          <p:cNvSpPr/>
          <p:nvPr/>
        </p:nvSpPr>
        <p:spPr>
          <a:xfrm>
            <a:off x="1494940" y="1423143"/>
            <a:ext cx="3712891" cy="549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b="1" dirty="0">
                <a:solidFill>
                  <a:srgbClr val="F44966"/>
                </a:solidFill>
              </a:rPr>
              <a:t>БАЛАНЫҢ ОТБАСЫДА ТҰРУ ЖӘНЕ ТӘРБИЕЛЕНУ ҚҰҚЫҒЫНЫҢ БҰЗЫЛУЫ</a:t>
            </a: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EC58FA06-DD28-4B16-A4AC-39C6ED46AD78}"/>
              </a:ext>
            </a:extLst>
          </p:cNvPr>
          <p:cNvSpPr/>
          <p:nvPr/>
        </p:nvSpPr>
        <p:spPr>
          <a:xfrm>
            <a:off x="5727514" y="1489275"/>
            <a:ext cx="487680" cy="48400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F44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F44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8F9D3B06-B063-4A6F-B046-42A557389370}"/>
              </a:ext>
            </a:extLst>
          </p:cNvPr>
          <p:cNvSpPr/>
          <p:nvPr/>
        </p:nvSpPr>
        <p:spPr>
          <a:xfrm>
            <a:off x="922709" y="1489275"/>
            <a:ext cx="487680" cy="48400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F44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F44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A1137E6C-D8CF-4D4A-9889-C19CEB824AB4}"/>
              </a:ext>
            </a:extLst>
          </p:cNvPr>
          <p:cNvGrpSpPr/>
          <p:nvPr/>
        </p:nvGrpSpPr>
        <p:grpSpPr>
          <a:xfrm>
            <a:off x="1038391" y="2240370"/>
            <a:ext cx="4141721" cy="3701745"/>
            <a:chOff x="1050537" y="2259420"/>
            <a:chExt cx="4141721" cy="3701745"/>
          </a:xfrm>
        </p:grpSpPr>
        <p:grpSp>
          <p:nvGrpSpPr>
            <p:cNvPr id="47" name="Группа 46">
              <a:extLst>
                <a:ext uri="{FF2B5EF4-FFF2-40B4-BE49-F238E27FC236}">
                  <a16:creationId xmlns:a16="http://schemas.microsoft.com/office/drawing/2014/main" id="{F5CCF2DF-79DE-4EE3-A6A6-4080CE380D36}"/>
                </a:ext>
              </a:extLst>
            </p:cNvPr>
            <p:cNvGrpSpPr/>
            <p:nvPr/>
          </p:nvGrpSpPr>
          <p:grpSpPr>
            <a:xfrm>
              <a:off x="1050537" y="2259420"/>
              <a:ext cx="1043253" cy="3700287"/>
              <a:chOff x="6428556" y="2331218"/>
              <a:chExt cx="5225378" cy="3700287"/>
            </a:xfrm>
            <a:solidFill>
              <a:srgbClr val="EFF4F6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8" name="Прямоугольник: скругленные углы 68">
                <a:extLst>
                  <a:ext uri="{FF2B5EF4-FFF2-40B4-BE49-F238E27FC236}">
                    <a16:creationId xmlns:a16="http://schemas.microsoft.com/office/drawing/2014/main" id="{302884FD-FB4C-446F-B05D-B389E4DE1947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Прямоугольник: скругленные углы 69">
                <a:extLst>
                  <a:ext uri="{FF2B5EF4-FFF2-40B4-BE49-F238E27FC236}">
                    <a16:creationId xmlns:a16="http://schemas.microsoft.com/office/drawing/2014/main" id="{EEB2D64B-8271-4401-8DC1-6AF5AB391626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Прямоугольник: скругленные углы 70">
                <a:extLst>
                  <a:ext uri="{FF2B5EF4-FFF2-40B4-BE49-F238E27FC236}">
                    <a16:creationId xmlns:a16="http://schemas.microsoft.com/office/drawing/2014/main" id="{CD2FDAF4-3729-4933-985E-3D90AF597AB4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8" name="Группа 47">
              <a:extLst>
                <a:ext uri="{FF2B5EF4-FFF2-40B4-BE49-F238E27FC236}">
                  <a16:creationId xmlns:a16="http://schemas.microsoft.com/office/drawing/2014/main" id="{21F1FCC5-BB66-4693-BF1C-09C6FEE94692}"/>
                </a:ext>
              </a:extLst>
            </p:cNvPr>
            <p:cNvGrpSpPr/>
            <p:nvPr/>
          </p:nvGrpSpPr>
          <p:grpSpPr>
            <a:xfrm>
              <a:off x="2177625" y="2260878"/>
              <a:ext cx="3014633" cy="3700287"/>
              <a:chOff x="6428556" y="2331218"/>
              <a:chExt cx="5225378" cy="3700287"/>
            </a:xfrm>
            <a:solidFill>
              <a:srgbClr val="EFF4F6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5" name="Прямоугольник: скругленные углы 72">
                <a:extLst>
                  <a:ext uri="{FF2B5EF4-FFF2-40B4-BE49-F238E27FC236}">
                    <a16:creationId xmlns:a16="http://schemas.microsoft.com/office/drawing/2014/main" id="{FC7D2223-0C28-4D6C-A8C1-88CFBBF6CF51}"/>
                  </a:ext>
                </a:extLst>
              </p:cNvPr>
              <p:cNvSpPr/>
              <p:nvPr/>
            </p:nvSpPr>
            <p:spPr>
              <a:xfrm>
                <a:off x="6428556" y="4844409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: скругленные углы 73">
                <a:extLst>
                  <a:ext uri="{FF2B5EF4-FFF2-40B4-BE49-F238E27FC236}">
                    <a16:creationId xmlns:a16="http://schemas.microsoft.com/office/drawing/2014/main" id="{32EEC723-4ACB-4A8F-A7D4-88C782EDED79}"/>
                  </a:ext>
                </a:extLst>
              </p:cNvPr>
              <p:cNvSpPr/>
              <p:nvPr/>
            </p:nvSpPr>
            <p:spPr>
              <a:xfrm>
                <a:off x="6428556" y="3592813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: скругленные углы 74">
                <a:extLst>
                  <a:ext uri="{FF2B5EF4-FFF2-40B4-BE49-F238E27FC236}">
                    <a16:creationId xmlns:a16="http://schemas.microsoft.com/office/drawing/2014/main" id="{00CAE1D6-97B8-46A9-A169-6FF54A1B383F}"/>
                  </a:ext>
                </a:extLst>
              </p:cNvPr>
              <p:cNvSpPr/>
              <p:nvPr/>
            </p:nvSpPr>
            <p:spPr>
              <a:xfrm>
                <a:off x="6428556" y="2331218"/>
                <a:ext cx="5225378" cy="1187096"/>
              </a:xfrm>
              <a:prstGeom prst="roundRect">
                <a:avLst>
                  <a:gd name="adj" fmla="val 904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6320E38-0A53-4ABC-B5AC-CEE26E6D58CD}"/>
                </a:ext>
              </a:extLst>
            </p:cNvPr>
            <p:cNvSpPr txBox="1"/>
            <p:nvPr/>
          </p:nvSpPr>
          <p:spPr>
            <a:xfrm>
              <a:off x="2317521" y="3816061"/>
              <a:ext cx="2323775" cy="5693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defTabSz="372986">
                <a:spcAft>
                  <a:spcPts val="600"/>
                </a:spcAft>
                <a:buClr>
                  <a:srgbClr val="C0504D"/>
                </a:buClr>
                <a:defRPr/>
              </a:pP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Берекелі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отбасы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моделі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</a:p>
            <a:p>
              <a:pPr lvl="0" defTabSz="372986">
                <a:spcAft>
                  <a:spcPts val="600"/>
                </a:spcAft>
                <a:buClr>
                  <a:srgbClr val="C0504D"/>
                </a:buClr>
                <a:defRPr/>
              </a:pP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мен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тәжірибесінің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болмауы</a:t>
              </a:r>
              <a:endPara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74298F3D-522A-4383-9037-3536033894FA}"/>
                </a:ext>
              </a:extLst>
            </p:cNvPr>
            <p:cNvSpPr/>
            <p:nvPr/>
          </p:nvSpPr>
          <p:spPr>
            <a:xfrm>
              <a:off x="2317521" y="2406056"/>
              <a:ext cx="2323775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Депривация: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дене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ментальдік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психикалық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дамуы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қалыс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бауыр</a:t>
              </a:r>
              <a:r>
                <a:rPr lang="ru-RU" sz="13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басу </a:t>
              </a:r>
              <a:r>
                <a:rPr lang="ru-RU" sz="13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бұзылысы</a:t>
              </a:r>
              <a:endPara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id="{BCD69441-EF91-4EF3-BB3D-5ED03B912612}"/>
                </a:ext>
              </a:extLst>
            </p:cNvPr>
            <p:cNvSpPr/>
            <p:nvPr/>
          </p:nvSpPr>
          <p:spPr>
            <a:xfrm>
              <a:off x="2309051" y="5018117"/>
              <a:ext cx="248113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372986">
                <a:spcAft>
                  <a:spcPts val="600"/>
                </a:spcAft>
                <a:buClr>
                  <a:srgbClr val="C0504D"/>
                </a:buClr>
                <a:defRPr/>
              </a:pP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Бітірушілерді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әлеуметтік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қолдау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жеткіліксіз</a:t>
              </a:r>
              <a:r>
                <a:rPr lang="ru-RU" sz="13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/</a:t>
              </a:r>
              <a:r>
                <a:rPr lang="ru-RU" sz="13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жоқ</a:t>
              </a:r>
              <a:endPara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54C91CB3-148D-40BA-876C-59B84ED62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258990" y="2428962"/>
              <a:ext cx="626346" cy="808312"/>
            </a:xfrm>
            <a:prstGeom prst="rect">
              <a:avLst/>
            </a:prstGeom>
          </p:spPr>
        </p:pic>
        <p:pic>
          <p:nvPicPr>
            <p:cNvPr id="53" name="Рисунок 52">
              <a:extLst>
                <a:ext uri="{FF2B5EF4-FFF2-40B4-BE49-F238E27FC236}">
                  <a16:creationId xmlns:a16="http://schemas.microsoft.com/office/drawing/2014/main" id="{F090FA1F-0595-4488-82B2-B15B72AA0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1211338" y="3818280"/>
              <a:ext cx="721651" cy="652670"/>
            </a:xfrm>
            <a:prstGeom prst="rect">
              <a:avLst/>
            </a:prstGeom>
          </p:spPr>
        </p:pic>
        <p:pic>
          <p:nvPicPr>
            <p:cNvPr id="54" name="Рисунок 53">
              <a:extLst>
                <a:ext uri="{FF2B5EF4-FFF2-40B4-BE49-F238E27FC236}">
                  <a16:creationId xmlns:a16="http://schemas.microsoft.com/office/drawing/2014/main" id="{7A1BE2C1-FC6E-43AA-B48D-1DF06CE49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240712" y="4978219"/>
              <a:ext cx="721651" cy="727378"/>
            </a:xfrm>
            <a:prstGeom prst="rect">
              <a:avLst/>
            </a:prstGeom>
          </p:spPr>
        </p:pic>
      </p:grp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73C51166-8501-45CF-BE34-53249C6DC6FD}"/>
              </a:ext>
            </a:extLst>
          </p:cNvPr>
          <p:cNvCxnSpPr>
            <a:cxnSpLocks/>
          </p:cNvCxnSpPr>
          <p:nvPr/>
        </p:nvCxnSpPr>
        <p:spPr>
          <a:xfrm>
            <a:off x="5883019" y="2134359"/>
            <a:ext cx="5313714" cy="0"/>
          </a:xfrm>
          <a:prstGeom prst="line">
            <a:avLst/>
          </a:prstGeom>
          <a:ln w="12700">
            <a:solidFill>
              <a:srgbClr val="F44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EB7BDE7B-D4F2-4E22-9715-640E8A95E428}"/>
              </a:ext>
            </a:extLst>
          </p:cNvPr>
          <p:cNvCxnSpPr>
            <a:cxnSpLocks/>
          </p:cNvCxnSpPr>
          <p:nvPr/>
        </p:nvCxnSpPr>
        <p:spPr>
          <a:xfrm>
            <a:off x="1038391" y="2134359"/>
            <a:ext cx="4141721" cy="0"/>
          </a:xfrm>
          <a:prstGeom prst="line">
            <a:avLst/>
          </a:prstGeom>
          <a:ln w="12700">
            <a:solidFill>
              <a:srgbClr val="F44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760780" y="6156578"/>
            <a:ext cx="48109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i="1" dirty="0" smtClean="0"/>
              <a:t>«Бала </a:t>
            </a:r>
            <a:r>
              <a:rPr lang="ru-RU" sz="900" i="1" dirty="0" err="1"/>
              <a:t>отбасыда</a:t>
            </a:r>
            <a:r>
              <a:rPr lang="ru-RU" sz="900" i="1" dirty="0"/>
              <a:t> </a:t>
            </a:r>
            <a:r>
              <a:rPr lang="ru-RU" sz="900" i="1" dirty="0" err="1"/>
              <a:t>өмір</a:t>
            </a:r>
            <a:r>
              <a:rPr lang="ru-RU" sz="900" i="1" dirty="0"/>
              <a:t> </a:t>
            </a:r>
            <a:r>
              <a:rPr lang="ru-RU" sz="900" i="1" dirty="0" err="1"/>
              <a:t>сүруі</a:t>
            </a:r>
            <a:r>
              <a:rPr lang="ru-RU" sz="900" i="1" dirty="0"/>
              <a:t> </a:t>
            </a:r>
            <a:r>
              <a:rPr lang="ru-RU" sz="900" i="1" dirty="0" err="1"/>
              <a:t>тиіс</a:t>
            </a:r>
            <a:r>
              <a:rPr lang="ru-RU" sz="900" i="1" dirty="0"/>
              <a:t>» </a:t>
            </a:r>
            <a:r>
              <a:rPr lang="ru-RU" sz="900" i="1" dirty="0" err="1"/>
              <a:t>атты</a:t>
            </a:r>
            <a:r>
              <a:rPr lang="ru-RU" sz="900" i="1" dirty="0"/>
              <a:t> форум </a:t>
            </a:r>
            <a:r>
              <a:rPr lang="ru-RU" sz="900" i="1" dirty="0" err="1"/>
              <a:t>үшін</a:t>
            </a:r>
            <a:r>
              <a:rPr lang="ru-RU" sz="900" i="1" dirty="0"/>
              <a:t> </a:t>
            </a:r>
            <a:r>
              <a:rPr lang="ru-RU" sz="900" i="1" dirty="0" err="1"/>
              <a:t>зерттеу</a:t>
            </a:r>
            <a:r>
              <a:rPr lang="ru-RU" sz="900" i="1" dirty="0"/>
              <a:t> </a:t>
            </a:r>
            <a:r>
              <a:rPr lang="ru-RU" sz="900" i="1" dirty="0" err="1"/>
              <a:t>материалдары</a:t>
            </a:r>
            <a:r>
              <a:rPr lang="ru-RU" sz="900" i="1" dirty="0"/>
              <a:t>, 2012 ж.</a:t>
            </a:r>
          </a:p>
        </p:txBody>
      </p:sp>
    </p:spTree>
    <p:extLst>
      <p:ext uri="{BB962C8B-B14F-4D97-AF65-F5344CB8AC3E}">
        <p14:creationId xmlns:p14="http://schemas.microsoft.com/office/powerpoint/2010/main" val="22945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14" y="293100"/>
            <a:ext cx="9686943" cy="813478"/>
          </a:xfrm>
        </p:spPr>
        <p:txBody>
          <a:bodyPr/>
          <a:lstStyle/>
          <a:p>
            <a:r>
              <a:rPr lang="ru-RU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КӘСІБИ ҚАБЫЛДАУШЫ ОТБАСЫ</a:t>
            </a:r>
            <a:endParaRPr lang="ru-RU" dirty="0">
              <a:solidFill>
                <a:srgbClr val="F35C65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32349-311E-D5B0-E190-FEE5C367CE24}"/>
              </a:ext>
            </a:extLst>
          </p:cNvPr>
          <p:cNvSpPr txBox="1"/>
          <p:nvPr/>
        </p:nvSpPr>
        <p:spPr>
          <a:xfrm>
            <a:off x="660214" y="1360977"/>
            <a:ext cx="105030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мемлекет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ҚӨЖ/АҚҚ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баланы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уақытша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тәрбиелеуге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келісім-шарт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жасасатын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жалдамалы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кәсіби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отбасы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ызмет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баланың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отбасылық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ортада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өмір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сүру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құқығын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cs typeface="Calibri" panose="020F0502020204030204" pitchFamily="34" charset="0"/>
                <a:sym typeface="Arial"/>
              </a:rPr>
              <a:t>іске</a:t>
            </a:r>
            <a:r>
              <a:rPr lang="ru-RU" sz="2000" dirty="0" smtClean="0"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cs typeface="Calibri" panose="020F0502020204030204" pitchFamily="34" charset="0"/>
                <a:sym typeface="Arial"/>
              </a:rPr>
              <a:t>асыруға</a:t>
            </a:r>
            <a:r>
              <a:rPr lang="ru-RU" sz="2000" dirty="0" smtClean="0"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cs typeface="Calibri" panose="020F0502020204030204" pitchFamily="34" charset="0"/>
                <a:sym typeface="Arial"/>
              </a:rPr>
              <a:t>ықпал</a:t>
            </a:r>
            <a:r>
              <a:rPr lang="ru-RU" sz="2000" dirty="0" smtClean="0"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cs typeface="Calibri" panose="020F0502020204030204" pitchFamily="34" charset="0"/>
                <a:sym typeface="Arial"/>
              </a:rPr>
              <a:t>етеді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баланы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орналастыру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туған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отбасыны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сақтап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қалуға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бағытталған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ПДО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және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қорғаншылық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органдардың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кәсіби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қызметкерлерімен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сондай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-</a:t>
            </a:r>
            <a:r>
              <a:rPr lang="kk-K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ақ баланың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биологиялық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ата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-</a:t>
            </a:r>
            <a:r>
              <a:rPr lang="kk-K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аналарымен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ынтымақтастық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халықаралық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тәжірибеде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баланың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КҚО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орташа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тұру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уақыты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–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13,5 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ай</a:t>
            </a:r>
            <a:endParaRPr lang="ru-RU" sz="2000" b="1" dirty="0">
              <a:solidFill>
                <a:srgbClr val="F35C65"/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мекемемен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(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баланы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күтіп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ұстау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)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салыстырғанда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отбасыда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тұруға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жұмсалатын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қаржылық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шығындар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  <a:sym typeface="Arial"/>
              </a:rPr>
              <a:t>төмен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.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11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48970" y="2817362"/>
            <a:ext cx="103286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Мақсат</a:t>
            </a:r>
            <a:endParaRPr lang="ru-RU" sz="2000" b="1" dirty="0">
              <a:solidFill>
                <a:srgbClr val="F35C65"/>
              </a:solidFill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Биологиялық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отбасымен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қарым-қатынасты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қалыптастыру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/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қолдау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арқылы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асырап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алушы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немесе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қабылдаушы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отбасының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көмегімен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балаға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сенімді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тұрақты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отбасы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табу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14" y="293100"/>
            <a:ext cx="9686943" cy="813478"/>
          </a:xfrm>
        </p:spPr>
        <p:txBody>
          <a:bodyPr/>
          <a:lstStyle/>
          <a:p>
            <a:r>
              <a:rPr lang="ru-RU" dirty="0"/>
              <a:t>БАЛАЛАРДЫ КҚО ОРНАЛАСТЫРУ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МАҚСАТТАРЫ </a:t>
            </a:r>
            <a:r>
              <a:rPr lang="ru-RU" dirty="0"/>
              <a:t>ЖӘНЕ МІНДЕТТЕРІ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56992" y="4333344"/>
            <a:ext cx="103286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Міндет</a:t>
            </a:r>
            <a:endParaRPr lang="ru-RU" sz="2000" b="1" dirty="0">
              <a:solidFill>
                <a:srgbClr val="F35C65"/>
              </a:solidFill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ақын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ортасымен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әлеуметтік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байланысты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сақтап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қалу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орындарын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өзгертпеу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buFontTx/>
              <a:buChar char="-"/>
            </a:pP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ға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және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апаларымен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туыстық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байланысты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сақтап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қалу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;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  <a:p>
            <a:pPr marL="342900" indent="-342900">
              <a:buFontTx/>
              <a:buChar char="-"/>
            </a:pP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мәдениет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пен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тілдік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ортасын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сақтап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қалу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40950" y="1253256"/>
            <a:ext cx="10328627" cy="132343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Негізгі</a:t>
            </a:r>
            <a:r>
              <a:rPr lang="ru-RU" sz="20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F35C65"/>
                </a:solidFill>
                <a:cs typeface="Calibri" panose="020F0502020204030204" pitchFamily="34" charset="0"/>
              </a:rPr>
              <a:t>идея </a:t>
            </a:r>
          </a:p>
          <a:p>
            <a:pPr algn="ctr"/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Баланың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интернат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мекемеге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түсуінің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алдын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алу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және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бала мен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оның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отбасына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кәсіби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білікті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(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психологиялық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педагогикалық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медициналық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заңды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материалдық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)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көмек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көрсету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  <a:sym typeface="Arial"/>
              </a:rPr>
              <a:t>мүмкіндігі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685" y="332926"/>
            <a:ext cx="9741294" cy="813478"/>
          </a:xfrm>
        </p:spPr>
        <p:txBody>
          <a:bodyPr/>
          <a:lstStyle/>
          <a:p>
            <a:r>
              <a:rPr lang="ru-RU" dirty="0"/>
              <a:t>ОТБАСЫЛЫ</a:t>
            </a:r>
            <a:r>
              <a:rPr lang="kk-KZ" dirty="0"/>
              <a:t>Қ </a:t>
            </a:r>
            <a:r>
              <a:rPr lang="ru-RU" dirty="0"/>
              <a:t>КҚО КҮТУ ЖӘНЕ ІЛЕСПЕ ҚОЛДАУ НЫСАНДАРЫНЫҢ ЖАҢА МОДЕЛІНІҢ </a:t>
            </a:r>
            <a:r>
              <a:rPr lang="ru-RU" dirty="0">
                <a:solidFill>
                  <a:srgbClr val="F35C65"/>
                </a:solidFill>
                <a:cs typeface="Calibri" panose="020F0502020204030204" pitchFamily="34" charset="0"/>
              </a:rPr>
              <a:t>ЭКОЖҮЙЕСІ</a:t>
            </a:r>
            <a:r>
              <a:rPr lang="ru-RU" dirty="0"/>
              <a:t>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2162D-06F5-FC44-D330-A6D4B7974A35}"/>
              </a:ext>
            </a:extLst>
          </p:cNvPr>
          <p:cNvSpPr txBox="1"/>
          <p:nvPr/>
        </p:nvSpPr>
        <p:spPr>
          <a:xfrm>
            <a:off x="2183545" y="1535557"/>
            <a:ext cx="27155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rPr>
              <a:t>ҚОҒАМ</a:t>
            </a:r>
            <a:endParaRPr lang="x-none" sz="25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7C64B319-D162-444F-B2EF-0A18D5BEEEF0}"/>
              </a:ext>
            </a:extLst>
          </p:cNvPr>
          <p:cNvSpPr/>
          <p:nvPr/>
        </p:nvSpPr>
        <p:spPr>
          <a:xfrm>
            <a:off x="1315455" y="2215374"/>
            <a:ext cx="4083359" cy="4030942"/>
          </a:xfrm>
          <a:prstGeom prst="ellipse">
            <a:avLst/>
          </a:prstGeom>
          <a:solidFill>
            <a:srgbClr val="A0D5A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B48BF3D8-4B36-4F6B-B1FE-BE2D2550BDFE}"/>
              </a:ext>
            </a:extLst>
          </p:cNvPr>
          <p:cNvSpPr/>
          <p:nvPr/>
        </p:nvSpPr>
        <p:spPr>
          <a:xfrm>
            <a:off x="1771364" y="2650972"/>
            <a:ext cx="3176172" cy="3135401"/>
          </a:xfrm>
          <a:prstGeom prst="ellipse">
            <a:avLst/>
          </a:prstGeom>
          <a:solidFill>
            <a:srgbClr val="A7FFC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D34C9F8D-6FB7-4716-96EF-F66E0C793E30}"/>
              </a:ext>
            </a:extLst>
          </p:cNvPr>
          <p:cNvSpPr/>
          <p:nvPr/>
        </p:nvSpPr>
        <p:spPr>
          <a:xfrm>
            <a:off x="2227271" y="3086569"/>
            <a:ext cx="2268985" cy="22398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D804C5D3-1FDB-4650-ADB2-C14996F92A20}"/>
              </a:ext>
            </a:extLst>
          </p:cNvPr>
          <p:cNvSpPr/>
          <p:nvPr/>
        </p:nvSpPr>
        <p:spPr>
          <a:xfrm>
            <a:off x="2683520" y="3522495"/>
            <a:ext cx="1361120" cy="134364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58A36850-8CA2-429E-9BDD-3F41458C0727}"/>
              </a:ext>
            </a:extLst>
          </p:cNvPr>
          <p:cNvSpPr/>
          <p:nvPr/>
        </p:nvSpPr>
        <p:spPr>
          <a:xfrm>
            <a:off x="3139428" y="3958092"/>
            <a:ext cx="453933" cy="44810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56302504-3727-4ECE-B4C7-863BE0CDD479}"/>
              </a:ext>
            </a:extLst>
          </p:cNvPr>
          <p:cNvSpPr/>
          <p:nvPr/>
        </p:nvSpPr>
        <p:spPr>
          <a:xfrm>
            <a:off x="6122989" y="1922632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8F877830-F8F9-44A2-908B-88A2CE5DD8B6}"/>
              </a:ext>
            </a:extLst>
          </p:cNvPr>
          <p:cNvSpPr/>
          <p:nvPr/>
        </p:nvSpPr>
        <p:spPr>
          <a:xfrm rot="5400000">
            <a:off x="3594624" y="1696851"/>
            <a:ext cx="2299650" cy="275121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3A2A3D05-CD46-4FD1-B464-36AB4776F030}"/>
              </a:ext>
            </a:extLst>
          </p:cNvPr>
          <p:cNvSpPr/>
          <p:nvPr/>
        </p:nvSpPr>
        <p:spPr>
          <a:xfrm>
            <a:off x="6122989" y="2579675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092E5A8-4CDF-43C7-89F0-B3328F7D3155}"/>
              </a:ext>
            </a:extLst>
          </p:cNvPr>
          <p:cNvSpPr/>
          <p:nvPr/>
        </p:nvSpPr>
        <p:spPr>
          <a:xfrm rot="5400000">
            <a:off x="3864207" y="2321861"/>
            <a:ext cx="2000499" cy="25147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75EE0FF2-CF56-4B32-A15D-F7603DCC0A88}"/>
              </a:ext>
            </a:extLst>
          </p:cNvPr>
          <p:cNvSpPr/>
          <p:nvPr/>
        </p:nvSpPr>
        <p:spPr>
          <a:xfrm>
            <a:off x="6122989" y="3236719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43296C99-EF49-4689-9884-8770625BF70C}"/>
              </a:ext>
            </a:extLst>
          </p:cNvPr>
          <p:cNvSpPr/>
          <p:nvPr/>
        </p:nvSpPr>
        <p:spPr>
          <a:xfrm rot="5400000">
            <a:off x="4066235" y="2990047"/>
            <a:ext cx="1806867" cy="230021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3AE2594C-EC5C-49E0-B342-CAAAF4257657}"/>
              </a:ext>
            </a:extLst>
          </p:cNvPr>
          <p:cNvSpPr/>
          <p:nvPr/>
        </p:nvSpPr>
        <p:spPr>
          <a:xfrm>
            <a:off x="6122989" y="3879682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7F73209F-6C5F-4247-A124-6A78264E3983}"/>
              </a:ext>
            </a:extLst>
          </p:cNvPr>
          <p:cNvSpPr/>
          <p:nvPr/>
        </p:nvSpPr>
        <p:spPr>
          <a:xfrm rot="5400000">
            <a:off x="4324160" y="3599601"/>
            <a:ext cx="1518748" cy="2078909"/>
          </a:xfrm>
          <a:prstGeom prst="line">
            <a:avLst/>
          </a:prstGeom>
          <a:blipFill rotWithShape="0">
            <a:blip r:embed="rId3"/>
            <a:stretch>
              <a:fillRect/>
            </a:stretch>
          </a:blip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2" name="Полилиния 36">
            <a:extLst>
              <a:ext uri="{FF2B5EF4-FFF2-40B4-BE49-F238E27FC236}">
                <a16:creationId xmlns:a16="http://schemas.microsoft.com/office/drawing/2014/main" id="{A8F4C57C-646D-4C33-8D3C-643BA93F466A}"/>
              </a:ext>
            </a:extLst>
          </p:cNvPr>
          <p:cNvSpPr/>
          <p:nvPr/>
        </p:nvSpPr>
        <p:spPr>
          <a:xfrm>
            <a:off x="6842014" y="1628218"/>
            <a:ext cx="3556323" cy="621375"/>
          </a:xfrm>
          <a:custGeom>
            <a:avLst/>
            <a:gdLst>
              <a:gd name="connsiteX0" fmla="*/ 0 w 2636016"/>
              <a:gd name="connsiteY0" fmla="*/ 0 h 621375"/>
              <a:gd name="connsiteX1" fmla="*/ 2636016 w 2636016"/>
              <a:gd name="connsiteY1" fmla="*/ 0 h 621375"/>
              <a:gd name="connsiteX2" fmla="*/ 2636016 w 2636016"/>
              <a:gd name="connsiteY2" fmla="*/ 621375 h 621375"/>
              <a:gd name="connsiteX3" fmla="*/ 0 w 2636016"/>
              <a:gd name="connsiteY3" fmla="*/ 621375 h 621375"/>
              <a:gd name="connsiteX4" fmla="*/ 0 w 2636016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016" h="621375">
                <a:moveTo>
                  <a:pt x="0" y="0"/>
                </a:moveTo>
                <a:lnTo>
                  <a:pt x="2636016" y="0"/>
                </a:lnTo>
                <a:lnTo>
                  <a:pt x="2636016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БАЛА ҚАБЫЛДАУШЫ ОТБАСЫДА</a:t>
            </a:r>
          </a:p>
        </p:txBody>
      </p:sp>
      <p:sp>
        <p:nvSpPr>
          <p:cNvPr id="43" name="Полилиния 39">
            <a:extLst>
              <a:ext uri="{FF2B5EF4-FFF2-40B4-BE49-F238E27FC236}">
                <a16:creationId xmlns:a16="http://schemas.microsoft.com/office/drawing/2014/main" id="{0AA7A86F-1EF8-46EF-9DA4-B6AD48259FB5}"/>
              </a:ext>
            </a:extLst>
          </p:cNvPr>
          <p:cNvSpPr/>
          <p:nvPr/>
        </p:nvSpPr>
        <p:spPr>
          <a:xfrm>
            <a:off x="6842014" y="2247200"/>
            <a:ext cx="3556323" cy="621375"/>
          </a:xfrm>
          <a:custGeom>
            <a:avLst/>
            <a:gdLst>
              <a:gd name="connsiteX0" fmla="*/ 0 w 2636016"/>
              <a:gd name="connsiteY0" fmla="*/ 0 h 621375"/>
              <a:gd name="connsiteX1" fmla="*/ 2636016 w 2636016"/>
              <a:gd name="connsiteY1" fmla="*/ 0 h 621375"/>
              <a:gd name="connsiteX2" fmla="*/ 2636016 w 2636016"/>
              <a:gd name="connsiteY2" fmla="*/ 621375 h 621375"/>
              <a:gd name="connsiteX3" fmla="*/ 0 w 2636016"/>
              <a:gd name="connsiteY3" fmla="*/ 621375 h 621375"/>
              <a:gd name="connsiteX4" fmla="*/ 0 w 2636016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016" h="621375">
                <a:moveTo>
                  <a:pt x="0" y="0"/>
                </a:moveTo>
                <a:lnTo>
                  <a:pt x="2636016" y="0"/>
                </a:lnTo>
                <a:lnTo>
                  <a:pt x="2636016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b="1" kern="1200" dirty="0">
              <a:solidFill>
                <a:schemeClr val="tx1">
                  <a:lumMod val="65000"/>
                  <a:lumOff val="35000"/>
                </a:schemeClr>
              </a:solidFill>
              <a:latin typeface="HeliosCond" panose="020B0500000000000000" pitchFamily="34" charset="-52"/>
              <a:ea typeface="Tahoma" panose="020B0604030504040204" pitchFamily="34" charset="0"/>
              <a:cs typeface="Arial" pitchFamily="34" charset="0"/>
            </a:endParaRPr>
          </a:p>
          <a:p>
            <a:pPr lvl="0" defTabSz="914400">
              <a:spcBef>
                <a:spcPct val="0"/>
              </a:spcBef>
              <a:defRPr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ҚАБЫЛДАУШЫ ОТБАСЫ</a:t>
            </a:r>
          </a:p>
          <a:p>
            <a:pPr marL="0"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ru-RU" sz="1800" b="1" kern="1200" dirty="0">
              <a:solidFill>
                <a:schemeClr val="tx1">
                  <a:lumMod val="65000"/>
                  <a:lumOff val="35000"/>
                </a:schemeClr>
              </a:solidFill>
              <a:latin typeface="HeliosCond" panose="020B0500000000000000" pitchFamily="34" charset="-52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олилиния 42">
            <a:extLst>
              <a:ext uri="{FF2B5EF4-FFF2-40B4-BE49-F238E27FC236}">
                <a16:creationId xmlns:a16="http://schemas.microsoft.com/office/drawing/2014/main" id="{D4926EFA-C65B-450B-B2AD-D2CAD34CFD70}"/>
              </a:ext>
            </a:extLst>
          </p:cNvPr>
          <p:cNvSpPr/>
          <p:nvPr/>
        </p:nvSpPr>
        <p:spPr>
          <a:xfrm>
            <a:off x="6842014" y="2957846"/>
            <a:ext cx="3578809" cy="621375"/>
          </a:xfrm>
          <a:custGeom>
            <a:avLst/>
            <a:gdLst>
              <a:gd name="connsiteX0" fmla="*/ 0 w 2652683"/>
              <a:gd name="connsiteY0" fmla="*/ 0 h 621375"/>
              <a:gd name="connsiteX1" fmla="*/ 2652683 w 2652683"/>
              <a:gd name="connsiteY1" fmla="*/ 0 h 621375"/>
              <a:gd name="connsiteX2" fmla="*/ 2652683 w 2652683"/>
              <a:gd name="connsiteY2" fmla="*/ 621375 h 621375"/>
              <a:gd name="connsiteX3" fmla="*/ 0 w 2652683"/>
              <a:gd name="connsiteY3" fmla="*/ 621375 h 621375"/>
              <a:gd name="connsiteX4" fmla="*/ 0 w 2652683"/>
              <a:gd name="connsiteY4" fmla="*/ 0 h 62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2683" h="621375">
                <a:moveTo>
                  <a:pt x="0" y="0"/>
                </a:moveTo>
                <a:lnTo>
                  <a:pt x="2652683" y="0"/>
                </a:lnTo>
                <a:lnTo>
                  <a:pt x="2652683" y="621375"/>
                </a:lnTo>
                <a:lnTo>
                  <a:pt x="0" y="621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УӘКІЛЕТТІ МЕКЕМЕ </a:t>
            </a:r>
          </a:p>
        </p:txBody>
      </p:sp>
      <p:sp>
        <p:nvSpPr>
          <p:cNvPr id="45" name="Полилиния 51">
            <a:extLst>
              <a:ext uri="{FF2B5EF4-FFF2-40B4-BE49-F238E27FC236}">
                <a16:creationId xmlns:a16="http://schemas.microsoft.com/office/drawing/2014/main" id="{E66E7150-3CDB-4C0D-A77D-565D8CA39BA5}"/>
              </a:ext>
            </a:extLst>
          </p:cNvPr>
          <p:cNvSpPr/>
          <p:nvPr/>
        </p:nvSpPr>
        <p:spPr>
          <a:xfrm>
            <a:off x="6842014" y="3488171"/>
            <a:ext cx="3963179" cy="792713"/>
          </a:xfrm>
          <a:custGeom>
            <a:avLst/>
            <a:gdLst>
              <a:gd name="connsiteX0" fmla="*/ 0 w 2652348"/>
              <a:gd name="connsiteY0" fmla="*/ 0 h 792713"/>
              <a:gd name="connsiteX1" fmla="*/ 2652348 w 2652348"/>
              <a:gd name="connsiteY1" fmla="*/ 0 h 792713"/>
              <a:gd name="connsiteX2" fmla="*/ 2652348 w 2652348"/>
              <a:gd name="connsiteY2" fmla="*/ 792713 h 792713"/>
              <a:gd name="connsiteX3" fmla="*/ 0 w 2652348"/>
              <a:gd name="connsiteY3" fmla="*/ 792713 h 792713"/>
              <a:gd name="connsiteX4" fmla="*/ 0 w 2652348"/>
              <a:gd name="connsiteY4" fmla="*/ 0 h 79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2348" h="792713">
                <a:moveTo>
                  <a:pt x="0" y="0"/>
                </a:moveTo>
                <a:lnTo>
                  <a:pt x="2652348" y="0"/>
                </a:lnTo>
                <a:lnTo>
                  <a:pt x="2652348" y="792713"/>
                </a:lnTo>
                <a:lnTo>
                  <a:pt x="0" y="79271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ea typeface="Tahoma" panose="020B0604030504040204" pitchFamily="34" charset="0"/>
                <a:cs typeface="Arial" pitchFamily="34" charset="0"/>
              </a:rPr>
              <a:t>БАЗАЛЫҚ ЖӘНЕ МАМАНДАНДЫРЫЛҒАН ТІРЕК ҚЫЗМЕТТЕР</a:t>
            </a:r>
          </a:p>
        </p:txBody>
      </p:sp>
      <p:sp>
        <p:nvSpPr>
          <p:cNvPr id="46" name="Полилиния 54">
            <a:extLst>
              <a:ext uri="{FF2B5EF4-FFF2-40B4-BE49-F238E27FC236}">
                <a16:creationId xmlns:a16="http://schemas.microsoft.com/office/drawing/2014/main" id="{EF8F16A9-C767-4631-A1AF-A79EFB200E5A}"/>
              </a:ext>
            </a:extLst>
          </p:cNvPr>
          <p:cNvSpPr/>
          <p:nvPr/>
        </p:nvSpPr>
        <p:spPr>
          <a:xfrm>
            <a:off x="6842014" y="4130077"/>
            <a:ext cx="3382933" cy="836389"/>
          </a:xfrm>
          <a:custGeom>
            <a:avLst/>
            <a:gdLst>
              <a:gd name="connsiteX0" fmla="*/ 0 w 2640961"/>
              <a:gd name="connsiteY0" fmla="*/ 0 h 836389"/>
              <a:gd name="connsiteX1" fmla="*/ 2640961 w 2640961"/>
              <a:gd name="connsiteY1" fmla="*/ 0 h 836389"/>
              <a:gd name="connsiteX2" fmla="*/ 2640961 w 2640961"/>
              <a:gd name="connsiteY2" fmla="*/ 836389 h 836389"/>
              <a:gd name="connsiteX3" fmla="*/ 0 w 2640961"/>
              <a:gd name="connsiteY3" fmla="*/ 836389 h 836389"/>
              <a:gd name="connsiteX4" fmla="*/ 0 w 2640961"/>
              <a:gd name="connsiteY4" fmla="*/ 0 h 83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0961" h="836389">
                <a:moveTo>
                  <a:pt x="0" y="0"/>
                </a:moveTo>
                <a:lnTo>
                  <a:pt x="2640961" y="0"/>
                </a:lnTo>
                <a:lnTo>
                  <a:pt x="2640961" y="836389"/>
                </a:lnTo>
                <a:lnTo>
                  <a:pt x="0" y="83638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17780" rIns="17780" bIns="1778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iosCond" panose="020B0500000000000000" pitchFamily="34" charset="-52"/>
                <a:cs typeface="Arial" pitchFamily="34" charset="0"/>
              </a:rPr>
              <a:t>ЖЕРГІЛІКТІ АТҚАРУШЫ ОРГАНДАР (ЖАО)</a:t>
            </a:r>
          </a:p>
        </p:txBody>
      </p:sp>
      <p:sp>
        <p:nv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7E5D6275-0653-477E-AA16-E2B0A740823E}"/>
              </a:ext>
            </a:extLst>
          </p:cNvPr>
          <p:cNvSpPr/>
          <p:nvPr/>
        </p:nvSpPr>
        <p:spPr>
          <a:xfrm>
            <a:off x="6122989" y="4503873"/>
            <a:ext cx="43998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sp>
        <p:nv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3CB40F85-8EBC-437C-8D74-977E51C435F9}"/>
              </a:ext>
            </a:extLst>
          </p:cNvPr>
          <p:cNvSpPr/>
          <p:nvPr/>
        </p:nvSpPr>
        <p:spPr>
          <a:xfrm rot="5400000">
            <a:off x="4533129" y="4236687"/>
            <a:ext cx="1322673" cy="185704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2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2" y="424166"/>
            <a:ext cx="9126315" cy="813478"/>
          </a:xfrm>
        </p:spPr>
        <p:txBody>
          <a:bodyPr/>
          <a:lstStyle/>
          <a:p>
            <a:r>
              <a:rPr lang="ru-RU" dirty="0" smtClean="0"/>
              <a:t>ТІРЕК ҚЫЗМЕТТЕР</a:t>
            </a:r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894622" y="1295585"/>
            <a:ext cx="1028209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Базалық</a:t>
            </a:r>
            <a:r>
              <a:rPr lang="ru-RU" sz="25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5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тірек</a:t>
            </a:r>
            <a:r>
              <a:rPr lang="ru-RU" sz="25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5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қызметтер</a:t>
            </a:r>
            <a:r>
              <a:rPr lang="ru-RU" sz="25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: </a:t>
            </a:r>
            <a:endParaRPr lang="ru-RU" sz="2500" b="1" dirty="0">
              <a:solidFill>
                <a:srgbClr val="F35C65"/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мемлекетпен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көзделген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барлық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әлеуметтік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жәрдемақы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түрлері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белгілі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қажеттіліктеріне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сәйкес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қосымша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жабдықтар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мен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құрылғылар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емханалар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клиникалар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ауруханалар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балабақшалар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мектептер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колледждер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спорттық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және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қосымша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әдени-ойын-сауық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ұйымдары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A4686-C7D6-4496-B0EF-D466B72AD999}"/>
              </a:ext>
            </a:extLst>
          </p:cNvPr>
          <p:cNvSpPr txBox="1"/>
          <p:nvPr/>
        </p:nvSpPr>
        <p:spPr>
          <a:xfrm>
            <a:off x="902644" y="3533457"/>
            <a:ext cx="1028209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Мамандандырылған</a:t>
            </a:r>
            <a:r>
              <a:rPr lang="ru-RU" sz="25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 </a:t>
            </a:r>
            <a:r>
              <a:rPr lang="ru-RU" sz="2500" b="1" dirty="0" err="1" smtClean="0">
                <a:solidFill>
                  <a:srgbClr val="F35C65"/>
                </a:solidFill>
                <a:cs typeface="Calibri" panose="020F0502020204030204" pitchFamily="34" charset="0"/>
              </a:rPr>
              <a:t>қызметтер</a:t>
            </a:r>
            <a:r>
              <a:rPr lang="ru-RU" sz="2500" b="1" dirty="0" smtClean="0">
                <a:solidFill>
                  <a:srgbClr val="F35C65"/>
                </a:solidFill>
                <a:cs typeface="Calibri" panose="020F0502020204030204" pitchFamily="34" charset="0"/>
              </a:rPr>
              <a:t>: </a:t>
            </a:r>
            <a:endParaRPr lang="ru-RU" sz="2500" b="1" dirty="0">
              <a:solidFill>
                <a:srgbClr val="F35C65"/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и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нклюзивті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балабақшалар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мен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мектептер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осымша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білім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беру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с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анаторлық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-курорт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рнайы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білім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беру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ұйымдарының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қызметтері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ПМПК 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психологиялық-медициналық-педагогикалық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консультация;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ППТК 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-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психологиялық-педагогикалық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түзету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кабинеттері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; 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ейіндік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ҮЕҰ (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ата-аналар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қоғамдастығы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ұйымдар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арнайы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әлеуметтік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және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білім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беру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қызметтерін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көрсететін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отбасылар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7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244" y="268375"/>
            <a:ext cx="9686943" cy="813478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АҚМОЛА ОБЛЫСЫНДА КҚО ЕНГІЗУ БОЙЫНША ПИЛОТТЫҚ ЖОБА</a:t>
            </a:r>
            <a:r>
              <a:rPr lang="ru-RU" sz="2000" dirty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/>
            </a:r>
            <a:br>
              <a:rPr lang="ru-RU" sz="2000" dirty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баланың</a:t>
            </a:r>
            <a:r>
              <a:rPr lang="ru-RU" sz="2000" dirty="0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 КҚО болу </a:t>
            </a:r>
            <a:r>
              <a:rPr lang="ru-RU" sz="2000" dirty="0" err="1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уақытына</a:t>
            </a:r>
            <a:r>
              <a:rPr lang="ru-RU" sz="2000" dirty="0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қарай</a:t>
            </a:r>
            <a:r>
              <a:rPr lang="ru-RU" sz="2000" dirty="0" smtClean="0">
                <a:solidFill>
                  <a:srgbClr val="002060"/>
                </a:solidFill>
                <a:ea typeface="+mn-ea"/>
                <a:cs typeface="Calibri" panose="020F0502020204030204" pitchFamily="34" charset="0"/>
              </a:rPr>
              <a:t>)</a:t>
            </a:r>
            <a:endParaRPr lang="ru-RU" sz="2000" dirty="0">
              <a:solidFill>
                <a:srgbClr val="002060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8</a:t>
            </a:fld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575370" y="1345061"/>
            <a:ext cx="7796476" cy="1193584"/>
            <a:chOff x="2851516" y="133639"/>
            <a:chExt cx="5069363" cy="105522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4858587" y="-1873432"/>
              <a:ext cx="1055222" cy="5069363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851517" y="185150"/>
              <a:ext cx="5017851" cy="100371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47625" rIns="95250" bIns="4762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dirty="0" err="1">
                  <a:latin typeface="HeliosCond" panose="020B0500000000000000"/>
                  <a:ea typeface="Tahoma" pitchFamily="34" charset="0"/>
                  <a:cs typeface="Tahoma" pitchFamily="34" charset="0"/>
                </a:rPr>
                <a:t>б</a:t>
              </a:r>
              <a:r>
                <a:rPr lang="ru-RU" sz="1800" dirty="0" err="1" smtClean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алалардың</a:t>
              </a:r>
              <a:r>
                <a:rPr lang="ru-RU" sz="1800" dirty="0" smtClean="0">
                  <a:latin typeface="HeliosCond" panose="020B0500000000000000"/>
                  <a:ea typeface="Tahoma" pitchFamily="34" charset="0"/>
                  <a:cs typeface="Tahoma" pitchFamily="34" charset="0"/>
                </a:rPr>
                <a:t> не 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более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72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 </a:t>
              </a:r>
              <a:r>
                <a:rPr lang="ru-RU" sz="1800" b="1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часов</a:t>
              </a:r>
              <a:r>
                <a:rPr lang="ru-RU" sz="1800" dirty="0">
                  <a:latin typeface="HeliosCond" panose="020B0500000000000000"/>
                  <a:ea typeface="Tahoma" pitchFamily="34" charset="0"/>
                  <a:cs typeface="Tahoma" pitchFamily="34" charset="0"/>
                </a:rPr>
                <a:t> для поиска родителей, родственников детей и возврату их в кровную семью (экстренный срок)</a:t>
              </a:r>
              <a:endParaRPr lang="ru-RU" sz="1800" kern="1200" dirty="0">
                <a:latin typeface="HeliosCond" panose="020B050000000000000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23854" y="1229012"/>
            <a:ext cx="2851516" cy="1476124"/>
            <a:chOff x="0" y="1734"/>
            <a:chExt cx="2851516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1734"/>
              <a:ext cx="2851516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Скругленный прямоугольник 6"/>
            <p:cNvSpPr/>
            <p:nvPr/>
          </p:nvSpPr>
          <p:spPr>
            <a:xfrm>
              <a:off x="64390" y="66124"/>
              <a:ext cx="2722736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ШҰҒЫЛ ОРНАЛАСТЫРУ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575370" y="3025489"/>
            <a:ext cx="7796476" cy="1193584"/>
            <a:chOff x="2851516" y="1518619"/>
            <a:chExt cx="5069363" cy="105522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4858587" y="-488452"/>
              <a:ext cx="1055222" cy="5069363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51517" y="1570130"/>
              <a:ext cx="5017851" cy="95219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28575" rIns="57150" bIns="28575" numCol="1" spcCol="1270" anchor="ctr" anchorCtr="0">
              <a:noAutofit/>
            </a:bodyPr>
            <a:lstStyle/>
            <a:p>
              <a:pPr marL="114300" lvl="1" indent="-114300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баланың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құқықтық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мәртебесін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айқындау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отбасына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орналастыру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6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айдан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астам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емес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қысқа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мерзім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)</a:t>
              </a:r>
              <a:endPara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  <a:p>
              <a:pPr marL="0" lvl="1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туған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отбасыға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қайтару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асырап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алу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қорғаншылыққа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(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қамқоршылыққа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),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патронаттық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тәрбиеге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қабылдаушы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отбасына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 беру)</a:t>
              </a:r>
              <a:endParaRPr lang="ru-RU" sz="1200" kern="1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23854" y="2909440"/>
            <a:ext cx="2851516" cy="1476124"/>
            <a:chOff x="0" y="1386714"/>
            <a:chExt cx="2851516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1386714"/>
              <a:ext cx="2851516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Скругленный прямоугольник 10"/>
            <p:cNvSpPr/>
            <p:nvPr/>
          </p:nvSpPr>
          <p:spPr>
            <a:xfrm>
              <a:off x="64390" y="1451104"/>
              <a:ext cx="2722736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КРАТКОСРОЧНОЕ УСТРОЙСТВО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72586" y="4674090"/>
            <a:ext cx="7788862" cy="1427769"/>
            <a:chOff x="2848732" y="3049092"/>
            <a:chExt cx="5064412" cy="142776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Прямоугольник с двумя скругленными соседними углами 19"/>
            <p:cNvSpPr/>
            <p:nvPr/>
          </p:nvSpPr>
          <p:spPr>
            <a:xfrm rot="5400000">
              <a:off x="4667053" y="1230771"/>
              <a:ext cx="1427769" cy="5064412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854158" y="3098077"/>
              <a:ext cx="4994714" cy="13580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28575" rIns="57150" bIns="2857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Балалар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кәмелетке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толғанға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b="1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дейін</a:t>
              </a:r>
              <a:r>
                <a:rPr lang="ru-RU" sz="1800" b="1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ұзақ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8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мерзімге</a:t>
              </a:r>
              <a:r>
                <a:rPr lang="ru-RU" sz="18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)</a:t>
              </a:r>
              <a:endPara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оларды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асырауға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қорғаншылыққа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(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қамқоршылыққа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),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патронаттық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тәрбиеге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,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қабылдаушы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отбасына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тапсыру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мүмкін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болмаған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1200" dirty="0" err="1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жағдайда</a:t>
              </a:r>
              <a:r>
                <a:rPr lang="ru-RU" sz="1200" dirty="0" smtClean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)</a:t>
              </a:r>
              <a:endParaRPr lang="ru-RU" sz="12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200" kern="1200" dirty="0">
                <a:latin typeface="HeliosCond" panose="020B050000000000000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23854" y="4604782"/>
            <a:ext cx="2848732" cy="1633253"/>
            <a:chOff x="0" y="2826064"/>
            <a:chExt cx="2848732" cy="1319028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0" y="2826064"/>
              <a:ext cx="2848732" cy="1319028"/>
            </a:xfrm>
            <a:prstGeom prst="round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Скругленный прямоугольник 14"/>
            <p:cNvSpPr/>
            <p:nvPr/>
          </p:nvSpPr>
          <p:spPr>
            <a:xfrm>
              <a:off x="64390" y="2890454"/>
              <a:ext cx="2719952" cy="119024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algn="ctr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ДОЛГОСРОЧНОЕ УСТРОЙСТВО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727772" y="1555726"/>
            <a:ext cx="7717253" cy="1135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5250" tIns="47625" rIns="95250" bIns="47625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ата-аналарын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туыстарын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іздеу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оларды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туған</a:t>
            </a:r>
            <a:r>
              <a:rPr lang="ru-RU" sz="1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отбасына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қайтару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үшін</a:t>
            </a:r>
            <a:r>
              <a:rPr lang="ru-RU" sz="1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72 </a:t>
            </a:r>
            <a:r>
              <a:rPr lang="ru-RU" sz="1800" b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сағаттан</a:t>
            </a:r>
            <a:r>
              <a:rPr lang="ru-RU" sz="1800" b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аспайды</a:t>
            </a:r>
            <a:r>
              <a:rPr lang="ru-RU" sz="1800" b="1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шұғыл</a:t>
            </a:r>
            <a:r>
              <a:rPr lang="ru-RU" sz="18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мерзім</a:t>
            </a:r>
            <a:r>
              <a:rPr lang="ru-RU" sz="1800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)</a:t>
            </a:r>
            <a:endParaRPr lang="ru-RU" sz="1800" kern="1200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10"/>
          <p:cNvSpPr/>
          <p:nvPr/>
        </p:nvSpPr>
        <p:spPr>
          <a:xfrm>
            <a:off x="644632" y="2887066"/>
            <a:ext cx="2722736" cy="13320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rPr>
              <a:t>ҚЫСҚАМЕРЗІМДІ ОРНАЛАСТЫРУ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Скругленный прямоугольник 14"/>
          <p:cNvSpPr/>
          <p:nvPr/>
        </p:nvSpPr>
        <p:spPr>
          <a:xfrm>
            <a:off x="779899" y="4665214"/>
            <a:ext cx="2719952" cy="14737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rPr>
              <a:t>ҰЗАҚМЕРЗІМДІ ОРНАЛАСТЫРУ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6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7E97-E443-6920-2098-FB32F4DE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518" y="6138"/>
            <a:ext cx="9126315" cy="694032"/>
          </a:xfrm>
        </p:spPr>
        <p:txBody>
          <a:bodyPr/>
          <a:lstStyle/>
          <a:p>
            <a:r>
              <a:rPr lang="ru-RU" dirty="0">
                <a:solidFill>
                  <a:srgbClr val="F35C65"/>
                </a:solidFill>
                <a:cs typeface="Calibri" panose="020F0502020204030204" pitchFamily="34" charset="0"/>
              </a:rPr>
              <a:t>КӘСІБИ ҚАБЫЛДАУШЫ ОТБАСЫ ТҮРЛЕРІ</a:t>
            </a:r>
            <a: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/>
            </a:r>
            <a:br>
              <a:rPr lang="ru-RU" dirty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</a:b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(</a:t>
            </a:r>
            <a:r>
              <a:rPr lang="ru-RU" sz="1800" dirty="0" err="1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балаларға</a:t>
            </a: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көрсетілетін</a:t>
            </a: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қамқорлықтың</a:t>
            </a: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ерекшелігіне</a:t>
            </a: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қарай</a:t>
            </a:r>
            <a:r>
              <a:rPr lang="ru-RU" sz="1800" dirty="0" smtClean="0">
                <a:solidFill>
                  <a:srgbClr val="F35C65"/>
                </a:solidFill>
                <a:ea typeface="+mn-ea"/>
                <a:cs typeface="Calibri" panose="020F0502020204030204" pitchFamily="34" charset="0"/>
              </a:rPr>
              <a:t>)</a:t>
            </a:r>
            <a:endParaRPr lang="ru-RU" sz="1800" dirty="0">
              <a:solidFill>
                <a:srgbClr val="F35C65"/>
              </a:solidFill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0A9A3D7-994C-5CF0-39D3-66CA6CF16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A6EAEE-C7C9-4A15-A395-78397F14D18D}" type="slidenum">
              <a:rPr lang="ru-RU" smtClean="0"/>
              <a:pPr/>
              <a:t>9</a:t>
            </a:fld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3598324" y="1042266"/>
            <a:ext cx="7821648" cy="874404"/>
            <a:chOff x="2916245" y="111801"/>
            <a:chExt cx="5184436" cy="87440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 rot="5400000">
              <a:off x="5071261" y="-2043215"/>
              <a:ext cx="874404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916246" y="154485"/>
              <a:ext cx="5141751" cy="7890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Такие семьи требуют особой мотивации и дополнительного специального обучения, а также специализированной поддержки и профессионального сопровождения. </a:t>
              </a:r>
              <a:endParaRPr lang="ru-RU" sz="1400" kern="1200" dirty="0">
                <a:latin typeface="HeliosCond" panose="020B050000000000000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82079" y="932964"/>
            <a:ext cx="2916245" cy="1093006"/>
            <a:chOff x="0" y="2499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0" y="2499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Скругленный прямоугольник 6"/>
            <p:cNvSpPr/>
            <p:nvPr/>
          </p:nvSpPr>
          <p:spPr>
            <a:xfrm>
              <a:off x="53356" y="55855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Мүгедектігі және ерекше қажеттіліктері бар балаларды орналастыру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598324" y="2266402"/>
            <a:ext cx="7821648" cy="874404"/>
            <a:chOff x="2916245" y="1259458"/>
            <a:chExt cx="5184436" cy="874404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Прямоугольник с двумя скругленными соседними углами 32"/>
            <p:cNvSpPr/>
            <p:nvPr/>
          </p:nvSpPr>
          <p:spPr>
            <a:xfrm rot="5400000">
              <a:off x="5071261" y="-895558"/>
              <a:ext cx="874404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916246" y="1302142"/>
              <a:ext cx="5141751" cy="78903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Данные семьи также требуют специальной подготовки и сопровождения. </a:t>
              </a:r>
              <a:r>
                <a:rPr lang="ru-RU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Профессиональная приемная</a:t>
              </a: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 семья или воспитатель в данном случае рассматривается подростком как авторитетный наставник и значимый взрослый</a:t>
              </a:r>
              <a:r>
                <a:rPr lang="x-none" sz="1400" kern="1200" dirty="0">
                  <a:latin typeface="HeliosCond" panose="020B0500000000000000"/>
                </a:rPr>
                <a:t>. </a:t>
              </a:r>
              <a:endParaRPr lang="ru-RU" sz="1400" kern="1200" dirty="0">
                <a:latin typeface="HeliosCond" panose="020B050000000000000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82079" y="2157100"/>
            <a:ext cx="2916245" cy="1093006"/>
            <a:chOff x="0" y="1150156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0" y="1150156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Скругленный прямоугольник 10"/>
            <p:cNvSpPr/>
            <p:nvPr/>
          </p:nvSpPr>
          <p:spPr>
            <a:xfrm>
              <a:off x="53356" y="1203512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Жасөспірімдерді, соның ішінде тәртібі заңға қайшы балаларды орналастыру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598324" y="3563486"/>
            <a:ext cx="7821648" cy="1086570"/>
            <a:chOff x="2916245" y="2408053"/>
            <a:chExt cx="5184436" cy="108657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9" name="Прямоугольник с двумя скругленными соседними углами 38"/>
            <p:cNvSpPr/>
            <p:nvPr/>
          </p:nvSpPr>
          <p:spPr>
            <a:xfrm rot="5400000">
              <a:off x="4965178" y="359120"/>
              <a:ext cx="1086570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2916245" y="2486511"/>
              <a:ext cx="5131394" cy="98048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x-none" sz="1400" kern="12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Применяется в тех случаях, когда от ребенка отказались сразу после рождения в роддоме, либо при других обстоятельствах.  Данные семьи требуют специальной подготовки и, возможно, наличия медицинского образования. </a:t>
              </a:r>
              <a:endParaRPr lang="ru-RU" sz="1400" kern="12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682079" y="3453244"/>
            <a:ext cx="2916245" cy="1340827"/>
            <a:chOff x="0" y="2297812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2" name="Скругленный прямоугольник 41"/>
            <p:cNvSpPr/>
            <p:nvPr/>
          </p:nvSpPr>
          <p:spPr>
            <a:xfrm>
              <a:off x="0" y="2297812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Скругленный прямоугольник 14"/>
            <p:cNvSpPr/>
            <p:nvPr/>
          </p:nvSpPr>
          <p:spPr>
            <a:xfrm>
              <a:off x="53356" y="2351168"/>
              <a:ext cx="2809533" cy="986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Жаңа туған нәрестелер мен </a:t>
              </a:r>
              <a:r>
                <a:rPr lang="x-non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1 </a:t>
              </a: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жасқа дейінгі сәбилерді орналастыру</a:t>
              </a:r>
              <a:endPara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544968" y="5139741"/>
            <a:ext cx="7896774" cy="1098133"/>
            <a:chOff x="2916245" y="2512557"/>
            <a:chExt cx="5184436" cy="109813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45" name="Прямоугольник с двумя скругленными соседними углами 44"/>
            <p:cNvSpPr/>
            <p:nvPr/>
          </p:nvSpPr>
          <p:spPr>
            <a:xfrm rot="5400000">
              <a:off x="4965178" y="463624"/>
              <a:ext cx="1086570" cy="5184436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2916245" y="2630204"/>
              <a:ext cx="5131394" cy="98048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24765" rIns="49530" bIns="24765" numCol="1" spcCol="1270" anchor="ctr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Предполагает возможность устройства ребенка вместе с мамой, если она находится в ТЖС, без поддержки родных и близких (например, выпускница </a:t>
              </a:r>
              <a:r>
                <a:rPr lang="ru-RU" sz="1400" dirty="0" err="1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интернатного</a:t>
              </a:r>
              <a:r>
                <a:rPr lang="ru-RU" sz="1400" dirty="0">
                  <a:latin typeface="HeliosCond" panose="020B0500000000000000"/>
                  <a:ea typeface="Tahoma" panose="020B0604030504040204" pitchFamily="34" charset="0"/>
                  <a:cs typeface="Tahoma" panose="020B0604030504040204" pitchFamily="34" charset="0"/>
                </a:rPr>
                <a:t> учреждения) и при других кризисных обстоятельствах. Отличительная особенность этой ППС – ею могут быть люди пожилого возраста, на пенсии. 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82079" y="4981454"/>
            <a:ext cx="2916245" cy="1408820"/>
            <a:chOff x="0" y="3445469"/>
            <a:chExt cx="2916245" cy="1093006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8" name="Скругленный прямоугольник 47"/>
            <p:cNvSpPr/>
            <p:nvPr/>
          </p:nvSpPr>
          <p:spPr>
            <a:xfrm>
              <a:off x="0" y="3445469"/>
              <a:ext cx="2916245" cy="109300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Скругленный прямоугольник 16"/>
            <p:cNvSpPr/>
            <p:nvPr/>
          </p:nvSpPr>
          <p:spPr>
            <a:xfrm>
              <a:off x="53356" y="3457740"/>
              <a:ext cx="2809533" cy="10273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Баламен бірге кәмелетке толмаған ананы орналастыру</a:t>
              </a:r>
              <a:r>
                <a:rPr lang="x-non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 («</a:t>
              </a:r>
              <a:r>
                <a:rPr lang="kk-KZ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Отбасы үшін отбасы</a:t>
              </a:r>
              <a:r>
                <a:rPr lang="x-none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Tahoma" panose="020B0604030504040204" pitchFamily="34" charset="0"/>
                  <a:cs typeface="Segoe UI" panose="020B0502040204020203" pitchFamily="34" charset="0"/>
                </a:rPr>
                <a:t>»)</a:t>
              </a:r>
              <a:endParaRPr lang="x-none" sz="1600" b="1" dirty="0">
                <a:solidFill>
                  <a:schemeClr val="tx1">
                    <a:lumMod val="65000"/>
                    <a:lumOff val="35000"/>
                  </a:schemeClr>
                </a:solidFill>
                <a:ea typeface="Tahoma" panose="020B0604030504040204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3750726" y="2461486"/>
            <a:ext cx="7757250" cy="7890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24765" rIns="49530" bIns="24765" numCol="1" spcCol="1270" anchor="ctr" anchorCtr="0">
            <a:no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отбасылар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дайындық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пен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қолдауды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қажет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жағдайда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жасөспірім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кәсіби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қабылдаушы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отбасыны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тәрбиешіні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беделді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тәлімгер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маңызды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ересек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адам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ретінде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қарастырады</a:t>
            </a:r>
            <a:r>
              <a:rPr lang="x-none" sz="1400" kern="12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x-none" sz="1400" kern="1200" dirty="0" smtClean="0">
                <a:latin typeface="HeliosCond" panose="020B0500000000000000"/>
              </a:rPr>
              <a:t> </a:t>
            </a:r>
            <a:endParaRPr lang="ru-RU" sz="1400" kern="1200" dirty="0">
              <a:latin typeface="HeliosCond" panose="020B050000000000000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750726" y="1237350"/>
            <a:ext cx="7757250" cy="7890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24765" rIns="49530" bIns="24765" numCol="1" spcCol="1270" anchor="ctr" anchorCtr="0">
            <a:no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Мұндай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отбасылар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мотивацияны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қосымша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оқытуды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сондай-ақ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мамандандырылған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қолдау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кәсіби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ілеспе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көмекті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қажет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x-none" sz="1400" kern="12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1400" kern="1200" dirty="0">
              <a:latin typeface="HeliosCond" panose="020B050000000000000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750724" y="3794344"/>
            <a:ext cx="7741625" cy="9804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24765" rIns="49530" bIns="24765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ерзентханада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туылғаннан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бірден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басқа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жағдайларда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баланы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тастап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кеткенде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қолданылады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Бұл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отбасылар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дайындықты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бәлкім</a:t>
            </a:r>
            <a:r>
              <a:rPr lang="ru-RU" sz="1400" dirty="0" smtClean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медициналық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білімнің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болуын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талап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err="1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етеді</a:t>
            </a:r>
            <a:r>
              <a:rPr lang="ru-RU" sz="1400" dirty="0">
                <a:latin typeface="HeliosCond" panose="020B050000000000000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kern="1200" dirty="0">
              <a:latin typeface="HeliosCond" panose="020B050000000000000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697368" y="5245929"/>
            <a:ext cx="7815982" cy="11443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24765" rIns="49530" bIns="24765" numCol="1" spcCol="1270" anchor="ctr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Туғандары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жақындарының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қолдауынсыз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ҚӨЖ тап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болғанда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мысалы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интернат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мекемесінің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түлегі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басқа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да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дағдарыстық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жағдайларда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баланы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анасымен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бірге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орналастыру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мүмкіндігі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қарастырылады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Бұл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КҚО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ерекшелігі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егде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жастағы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зейнеткерліктегі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адамдар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да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болуы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1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6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eme Center for Strategic Initiatives">
  <a:themeElements>
    <a:clrScheme name="Другая 3">
      <a:dk1>
        <a:sysClr val="windowText" lastClr="000000"/>
      </a:dk1>
      <a:lt1>
        <a:sysClr val="window" lastClr="FFFFFF"/>
      </a:lt1>
      <a:dk2>
        <a:srgbClr val="2868A4"/>
      </a:dk2>
      <a:lt2>
        <a:srgbClr val="DEE5EE"/>
      </a:lt2>
      <a:accent1>
        <a:srgbClr val="2868A4"/>
      </a:accent1>
      <a:accent2>
        <a:srgbClr val="5A80AD"/>
      </a:accent2>
      <a:accent3>
        <a:srgbClr val="449FD8"/>
      </a:accent3>
      <a:accent4>
        <a:srgbClr val="4BACC6"/>
      </a:accent4>
      <a:accent5>
        <a:srgbClr val="F79646"/>
      </a:accent5>
      <a:accent6>
        <a:srgbClr val="C0504D"/>
      </a:accent6>
      <a:hlink>
        <a:srgbClr val="0000FF"/>
      </a:hlink>
      <a:folHlink>
        <a:srgbClr val="800080"/>
      </a:folHlink>
    </a:clrScheme>
    <a:fontScheme name="csi semibold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65000"/>
            </a:schemeClr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 Center for Strategic Initiatives" id="{802CBFD8-B3EE-4C45-BE85-F9D116C939AC}" vid="{F9AD7A8E-5EAC-43DD-B87E-E868CBD3D2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133270</TotalTime>
  <Words>1187</Words>
  <Application>Microsoft Office PowerPoint</Application>
  <PresentationFormat>Широкоэкранный</PresentationFormat>
  <Paragraphs>171</Paragraphs>
  <Slides>13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HeliosCond</vt:lpstr>
      <vt:lpstr>Segoe UI</vt:lpstr>
      <vt:lpstr>Segoe UI Black</vt:lpstr>
      <vt:lpstr>Segoe UI Semibold</vt:lpstr>
      <vt:lpstr>Tahoma</vt:lpstr>
      <vt:lpstr>Times New Roman</vt:lpstr>
      <vt:lpstr>Wingdings</vt:lpstr>
      <vt:lpstr>theme Center for Strategic Initiatives</vt:lpstr>
      <vt:lpstr>think-cell Slide</vt:lpstr>
      <vt:lpstr>Презентация PowerPoint</vt:lpstr>
      <vt:lpstr>БАЛАЛАРДЫ ИНСТИТУТТАНДЫРУ  САЛАСЫНДАҒЫ ПРОБЛЕМАЛАР</vt:lpstr>
      <vt:lpstr>БАЛАЛАРДЫ ИНСТИТУТТАНДЫРУ САЛАСЫНДАҒЫ ПРОБЛЕМАЛАР</vt:lpstr>
      <vt:lpstr>КӘСІБИ ҚАБЫЛДАУШЫ ОТБАСЫ</vt:lpstr>
      <vt:lpstr>БАЛАЛАРДЫ КҚО ОРНАЛАСТЫРУ  МАҚСАТТАРЫ ЖӘНЕ МІНДЕТТЕРІ</vt:lpstr>
      <vt:lpstr>ОТБАСЫЛЫҚ КҚО КҮТУ ЖӘНЕ ІЛЕСПЕ ҚОЛДАУ НЫСАНДАРЫНЫҢ ЖАҢА МОДЕЛІНІҢ ЭКОЖҮЙЕСІ </vt:lpstr>
      <vt:lpstr>ТІРЕК ҚЫЗМЕТТЕР</vt:lpstr>
      <vt:lpstr>АҚМОЛА ОБЛЫСЫНДА КҚО ЕНГІЗУ БОЙЫНША ПИЛОТТЫҚ ЖОБА (баланың КҚО болу уақытына қарай)</vt:lpstr>
      <vt:lpstr>КӘСІБИ ҚАБЫЛДАУШЫ ОТБАСЫ ТҮРЛЕРІ (балаларға көрсетілетін қамқорлықтың ерекшелігіне қарай)</vt:lpstr>
      <vt:lpstr>АҚМОЛА ОБЛЫСЫНДА КҚО ЕНГІЗУ БОЙЫНША ПИЛОТТЫҚ ЖОБА</vt:lpstr>
      <vt:lpstr>АҚМОЛА ОБЛЫСЫНДА КҚО ЕНГІЗУ БОЙЫНША ПИЛОТТЫҚ ЖОБА</vt:lpstr>
      <vt:lpstr>УӘКІЛЕТТІ МЕКЕМЕНІҢ ҚҰРЫЛЫМЫ  (БАЛАЛАРДЫ ҚОЛДАУ ОРТАЛЫҒЫ)</vt:lpstr>
      <vt:lpstr>АҚМОЛА ОБЛЫСЫНДА КҚО ЕНГІЗУ БОЙЫНША ПИЛОТТЫҚ ЖОБА</vt:lpstr>
    </vt:vector>
  </TitlesOfParts>
  <Company>csi.kz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</dc:title>
  <dc:creator>Kz Kairat</dc:creator>
  <cp:keywords>csikz</cp:keywords>
  <cp:lastModifiedBy>Кунсулу</cp:lastModifiedBy>
  <cp:revision>2610</cp:revision>
  <cp:lastPrinted>2023-07-18T04:50:52Z</cp:lastPrinted>
  <dcterms:created xsi:type="dcterms:W3CDTF">2016-03-31T15:05:35Z</dcterms:created>
  <dcterms:modified xsi:type="dcterms:W3CDTF">2023-07-27T12:34:19Z</dcterms:modified>
</cp:coreProperties>
</file>